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sldIdLst>
    <p:sldId id="256" r:id="rId2"/>
    <p:sldId id="784" r:id="rId3"/>
    <p:sldId id="764" r:id="rId4"/>
    <p:sldId id="702" r:id="rId5"/>
    <p:sldId id="704" r:id="rId6"/>
    <p:sldId id="785" r:id="rId7"/>
    <p:sldId id="786" r:id="rId8"/>
    <p:sldId id="787" r:id="rId9"/>
    <p:sldId id="768" r:id="rId10"/>
    <p:sldId id="782" r:id="rId11"/>
    <p:sldId id="703" r:id="rId12"/>
    <p:sldId id="724" r:id="rId13"/>
    <p:sldId id="788" r:id="rId14"/>
    <p:sldId id="789" r:id="rId15"/>
    <p:sldId id="733" r:id="rId16"/>
    <p:sldId id="734" r:id="rId17"/>
    <p:sldId id="735" r:id="rId18"/>
    <p:sldId id="736" r:id="rId19"/>
    <p:sldId id="737" r:id="rId20"/>
    <p:sldId id="661" r:id="rId21"/>
    <p:sldId id="662" r:id="rId22"/>
    <p:sldId id="739" r:id="rId23"/>
    <p:sldId id="740" r:id="rId24"/>
    <p:sldId id="763" r:id="rId25"/>
    <p:sldId id="798" r:id="rId26"/>
    <p:sldId id="799" r:id="rId27"/>
    <p:sldId id="741" r:id="rId28"/>
    <p:sldId id="744" r:id="rId29"/>
    <p:sldId id="745" r:id="rId30"/>
    <p:sldId id="790" r:id="rId31"/>
    <p:sldId id="791" r:id="rId32"/>
    <p:sldId id="584" r:id="rId33"/>
    <p:sldId id="692" r:id="rId34"/>
    <p:sldId id="657" r:id="rId35"/>
    <p:sldId id="792" r:id="rId36"/>
    <p:sldId id="793" r:id="rId37"/>
    <p:sldId id="613" r:id="rId38"/>
    <p:sldId id="706" r:id="rId39"/>
    <p:sldId id="579" r:id="rId40"/>
    <p:sldId id="580" r:id="rId41"/>
    <p:sldId id="581" r:id="rId42"/>
    <p:sldId id="707" r:id="rId43"/>
    <p:sldId id="748" r:id="rId44"/>
    <p:sldId id="583" r:id="rId45"/>
    <p:sldId id="794" r:id="rId46"/>
    <p:sldId id="711" r:id="rId47"/>
    <p:sldId id="715" r:id="rId48"/>
    <p:sldId id="713" r:id="rId49"/>
    <p:sldId id="774" r:id="rId50"/>
    <p:sldId id="712" r:id="rId51"/>
    <p:sldId id="752" r:id="rId52"/>
    <p:sldId id="776" r:id="rId53"/>
    <p:sldId id="797" r:id="rId54"/>
    <p:sldId id="777" r:id="rId55"/>
    <p:sldId id="795" r:id="rId56"/>
    <p:sldId id="796" r:id="rId57"/>
    <p:sldId id="327" r:id="rId58"/>
    <p:sldId id="755" r:id="rId59"/>
    <p:sldId id="757" r:id="rId60"/>
    <p:sldId id="778" r:id="rId61"/>
    <p:sldId id="779" r:id="rId62"/>
    <p:sldId id="780" r:id="rId63"/>
    <p:sldId id="781" r:id="rId64"/>
    <p:sldId id="723" r:id="rId65"/>
    <p:sldId id="783" r:id="rId66"/>
    <p:sldId id="716" r:id="rId67"/>
    <p:sldId id="721" r:id="rId68"/>
    <p:sldId id="717" r:id="rId69"/>
    <p:sldId id="718" r:id="rId70"/>
    <p:sldId id="719" r:id="rId71"/>
    <p:sldId id="751" r:id="rId72"/>
    <p:sldId id="722" r:id="rId73"/>
    <p:sldId id="696" r:id="rId74"/>
    <p:sldId id="67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FF"/>
    <a:srgbClr val="00FFFF"/>
    <a:srgbClr val="00CCFF"/>
    <a:srgbClr val="8A0000"/>
    <a:srgbClr val="990000"/>
    <a:srgbClr val="6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4" d="100"/>
          <a:sy n="84" d="100"/>
        </p:scale>
        <p:origin x="1426" y="96"/>
      </p:cViewPr>
      <p:guideLst>
        <p:guide orient="horz" pos="2160"/>
        <p:guide pos="2880"/>
      </p:guideLst>
    </p:cSldViewPr>
  </p:slideViewPr>
  <p:outlineViewPr>
    <p:cViewPr>
      <p:scale>
        <a:sx n="33" d="100"/>
        <a:sy n="33" d="100"/>
      </p:scale>
      <p:origin x="0" y="-42946"/>
    </p:cViewPr>
  </p:outlineViewPr>
  <p:notesTextViewPr>
    <p:cViewPr>
      <p:scale>
        <a:sx n="100" d="100"/>
        <a:sy n="100" d="100"/>
      </p:scale>
      <p:origin x="0" y="0"/>
    </p:cViewPr>
  </p:notesTextViewPr>
  <p:sorterViewPr>
    <p:cViewPr varScale="1">
      <p:scale>
        <a:sx n="1" d="1"/>
        <a:sy n="1" d="1"/>
      </p:scale>
      <p:origin x="0" y="-120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AC0AA-771D-4444-B208-00ABE4F225F7}"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BD80141F-7488-4CC1-B7D5-2542D409FDED}">
      <dgm:prSet/>
      <dgm:spPr/>
      <dgm:t>
        <a:bodyPr/>
        <a:lstStyle/>
        <a:p>
          <a:pPr rtl="0"/>
          <a:r>
            <a:rPr lang="en-US" smtClean="0"/>
            <a:t>Proliferation of observations and ideas</a:t>
          </a:r>
          <a:endParaRPr lang="en-US"/>
        </a:p>
      </dgm:t>
    </dgm:pt>
    <dgm:pt modelId="{2C0C7D1F-E6CF-48DE-9D81-F007A1A84F08}" type="parTrans" cxnId="{F87C1D8B-4EBC-48AC-AFB9-10E2B1798EE6}">
      <dgm:prSet/>
      <dgm:spPr/>
      <dgm:t>
        <a:bodyPr/>
        <a:lstStyle/>
        <a:p>
          <a:endParaRPr lang="en-US"/>
        </a:p>
      </dgm:t>
    </dgm:pt>
    <dgm:pt modelId="{13AAFF9A-4D3C-4DF0-8969-13DDE1DA2D1E}" type="sibTrans" cxnId="{F87C1D8B-4EBC-48AC-AFB9-10E2B1798EE6}">
      <dgm:prSet/>
      <dgm:spPr/>
      <dgm:t>
        <a:bodyPr/>
        <a:lstStyle/>
        <a:p>
          <a:endParaRPr lang="en-US"/>
        </a:p>
      </dgm:t>
    </dgm:pt>
    <dgm:pt modelId="{46857B63-E6B3-4BB0-914F-7A11BEC4C56D}">
      <dgm:prSet/>
      <dgm:spPr/>
      <dgm:t>
        <a:bodyPr/>
        <a:lstStyle/>
        <a:p>
          <a:pPr rtl="0"/>
          <a:r>
            <a:rPr lang="en-US" smtClean="0"/>
            <a:t>Synthesis</a:t>
          </a:r>
          <a:endParaRPr lang="en-US"/>
        </a:p>
      </dgm:t>
    </dgm:pt>
    <dgm:pt modelId="{B269AFB4-81FD-4D09-8A58-DBB2DC949D73}" type="parTrans" cxnId="{D5E88B3C-B095-4BB9-ACAE-3C31B2B44339}">
      <dgm:prSet/>
      <dgm:spPr/>
      <dgm:t>
        <a:bodyPr/>
        <a:lstStyle/>
        <a:p>
          <a:endParaRPr lang="en-US"/>
        </a:p>
      </dgm:t>
    </dgm:pt>
    <dgm:pt modelId="{106D6D7F-7036-49D6-8336-079E6A082115}" type="sibTrans" cxnId="{D5E88B3C-B095-4BB9-ACAE-3C31B2B44339}">
      <dgm:prSet/>
      <dgm:spPr/>
      <dgm:t>
        <a:bodyPr/>
        <a:lstStyle/>
        <a:p>
          <a:endParaRPr lang="en-US"/>
        </a:p>
      </dgm:t>
    </dgm:pt>
    <dgm:pt modelId="{946C4D24-66D6-4177-9139-5E869D112BBC}" type="pres">
      <dgm:prSet presAssocID="{34CAC0AA-771D-4444-B208-00ABE4F225F7}" presName="cycle" presStyleCnt="0">
        <dgm:presLayoutVars>
          <dgm:dir/>
          <dgm:resizeHandles val="exact"/>
        </dgm:presLayoutVars>
      </dgm:prSet>
      <dgm:spPr/>
      <dgm:t>
        <a:bodyPr/>
        <a:lstStyle/>
        <a:p>
          <a:endParaRPr lang="en-US"/>
        </a:p>
      </dgm:t>
    </dgm:pt>
    <dgm:pt modelId="{A3C25C5D-A733-4768-B7D4-5E4187BCB7E9}" type="pres">
      <dgm:prSet presAssocID="{BD80141F-7488-4CC1-B7D5-2542D409FDED}" presName="node" presStyleLbl="node1" presStyleIdx="0" presStyleCnt="2">
        <dgm:presLayoutVars>
          <dgm:bulletEnabled val="1"/>
        </dgm:presLayoutVars>
      </dgm:prSet>
      <dgm:spPr/>
      <dgm:t>
        <a:bodyPr/>
        <a:lstStyle/>
        <a:p>
          <a:endParaRPr lang="en-US"/>
        </a:p>
      </dgm:t>
    </dgm:pt>
    <dgm:pt modelId="{DFB8EA87-B38D-42FF-B965-A05280A66E2E}" type="pres">
      <dgm:prSet presAssocID="{13AAFF9A-4D3C-4DF0-8969-13DDE1DA2D1E}" presName="sibTrans" presStyleLbl="sibTrans2D1" presStyleIdx="0" presStyleCnt="2"/>
      <dgm:spPr/>
      <dgm:t>
        <a:bodyPr/>
        <a:lstStyle/>
        <a:p>
          <a:endParaRPr lang="en-US"/>
        </a:p>
      </dgm:t>
    </dgm:pt>
    <dgm:pt modelId="{714E3A83-3028-42D2-9012-88717C27C18A}" type="pres">
      <dgm:prSet presAssocID="{13AAFF9A-4D3C-4DF0-8969-13DDE1DA2D1E}" presName="connectorText" presStyleLbl="sibTrans2D1" presStyleIdx="0" presStyleCnt="2"/>
      <dgm:spPr/>
      <dgm:t>
        <a:bodyPr/>
        <a:lstStyle/>
        <a:p>
          <a:endParaRPr lang="en-US"/>
        </a:p>
      </dgm:t>
    </dgm:pt>
    <dgm:pt modelId="{A1FC8608-DB5A-4BCA-86F5-2C7F5B986F00}" type="pres">
      <dgm:prSet presAssocID="{46857B63-E6B3-4BB0-914F-7A11BEC4C56D}" presName="node" presStyleLbl="node1" presStyleIdx="1" presStyleCnt="2">
        <dgm:presLayoutVars>
          <dgm:bulletEnabled val="1"/>
        </dgm:presLayoutVars>
      </dgm:prSet>
      <dgm:spPr/>
      <dgm:t>
        <a:bodyPr/>
        <a:lstStyle/>
        <a:p>
          <a:endParaRPr lang="en-US"/>
        </a:p>
      </dgm:t>
    </dgm:pt>
    <dgm:pt modelId="{2CC9F3FB-B798-4659-9AC2-BEA5085B8035}" type="pres">
      <dgm:prSet presAssocID="{106D6D7F-7036-49D6-8336-079E6A082115}" presName="sibTrans" presStyleLbl="sibTrans2D1" presStyleIdx="1" presStyleCnt="2"/>
      <dgm:spPr/>
      <dgm:t>
        <a:bodyPr/>
        <a:lstStyle/>
        <a:p>
          <a:endParaRPr lang="en-US"/>
        </a:p>
      </dgm:t>
    </dgm:pt>
    <dgm:pt modelId="{01876DF0-12C5-411E-AAB8-BB4E13E67891}" type="pres">
      <dgm:prSet presAssocID="{106D6D7F-7036-49D6-8336-079E6A082115}" presName="connectorText" presStyleLbl="sibTrans2D1" presStyleIdx="1" presStyleCnt="2"/>
      <dgm:spPr/>
      <dgm:t>
        <a:bodyPr/>
        <a:lstStyle/>
        <a:p>
          <a:endParaRPr lang="en-US"/>
        </a:p>
      </dgm:t>
    </dgm:pt>
  </dgm:ptLst>
  <dgm:cxnLst>
    <dgm:cxn modelId="{ECAF04CF-3EA6-4A4A-A413-BB3C535AECD0}" type="presOf" srcId="{BD80141F-7488-4CC1-B7D5-2542D409FDED}" destId="{A3C25C5D-A733-4768-B7D4-5E4187BCB7E9}" srcOrd="0" destOrd="0" presId="urn:microsoft.com/office/officeart/2005/8/layout/cycle2"/>
    <dgm:cxn modelId="{F5E3ED74-F34F-4A40-B60F-FAB2F0103E68}" type="presOf" srcId="{46857B63-E6B3-4BB0-914F-7A11BEC4C56D}" destId="{A1FC8608-DB5A-4BCA-86F5-2C7F5B986F00}" srcOrd="0" destOrd="0" presId="urn:microsoft.com/office/officeart/2005/8/layout/cycle2"/>
    <dgm:cxn modelId="{F87C1D8B-4EBC-48AC-AFB9-10E2B1798EE6}" srcId="{34CAC0AA-771D-4444-B208-00ABE4F225F7}" destId="{BD80141F-7488-4CC1-B7D5-2542D409FDED}" srcOrd="0" destOrd="0" parTransId="{2C0C7D1F-E6CF-48DE-9D81-F007A1A84F08}" sibTransId="{13AAFF9A-4D3C-4DF0-8969-13DDE1DA2D1E}"/>
    <dgm:cxn modelId="{8575A680-D9A1-41A2-847B-D5C26542F550}" type="presOf" srcId="{106D6D7F-7036-49D6-8336-079E6A082115}" destId="{01876DF0-12C5-411E-AAB8-BB4E13E67891}" srcOrd="1" destOrd="0" presId="urn:microsoft.com/office/officeart/2005/8/layout/cycle2"/>
    <dgm:cxn modelId="{A18E0392-85E9-4D34-87B4-32198C51027C}" type="presOf" srcId="{13AAFF9A-4D3C-4DF0-8969-13DDE1DA2D1E}" destId="{714E3A83-3028-42D2-9012-88717C27C18A}" srcOrd="1" destOrd="0" presId="urn:microsoft.com/office/officeart/2005/8/layout/cycle2"/>
    <dgm:cxn modelId="{F775564F-B81A-436A-9984-F3DE2FD7B031}" type="presOf" srcId="{13AAFF9A-4D3C-4DF0-8969-13DDE1DA2D1E}" destId="{DFB8EA87-B38D-42FF-B965-A05280A66E2E}" srcOrd="0" destOrd="0" presId="urn:microsoft.com/office/officeart/2005/8/layout/cycle2"/>
    <dgm:cxn modelId="{F4184609-1F3C-4948-BF80-DBF3966D1F2A}" type="presOf" srcId="{34CAC0AA-771D-4444-B208-00ABE4F225F7}" destId="{946C4D24-66D6-4177-9139-5E869D112BBC}" srcOrd="0" destOrd="0" presId="urn:microsoft.com/office/officeart/2005/8/layout/cycle2"/>
    <dgm:cxn modelId="{D5E88B3C-B095-4BB9-ACAE-3C31B2B44339}" srcId="{34CAC0AA-771D-4444-B208-00ABE4F225F7}" destId="{46857B63-E6B3-4BB0-914F-7A11BEC4C56D}" srcOrd="1" destOrd="0" parTransId="{B269AFB4-81FD-4D09-8A58-DBB2DC949D73}" sibTransId="{106D6D7F-7036-49D6-8336-079E6A082115}"/>
    <dgm:cxn modelId="{2153081F-6B28-4327-A86D-4AFF9890D258}" type="presOf" srcId="{106D6D7F-7036-49D6-8336-079E6A082115}" destId="{2CC9F3FB-B798-4659-9AC2-BEA5085B8035}" srcOrd="0" destOrd="0" presId="urn:microsoft.com/office/officeart/2005/8/layout/cycle2"/>
    <dgm:cxn modelId="{35270CFD-8F42-46B9-8785-272523EF87ED}" type="presParOf" srcId="{946C4D24-66D6-4177-9139-5E869D112BBC}" destId="{A3C25C5D-A733-4768-B7D4-5E4187BCB7E9}" srcOrd="0" destOrd="0" presId="urn:microsoft.com/office/officeart/2005/8/layout/cycle2"/>
    <dgm:cxn modelId="{F46B79CF-24AD-4752-A7A5-455A4F7FCA58}" type="presParOf" srcId="{946C4D24-66D6-4177-9139-5E869D112BBC}" destId="{DFB8EA87-B38D-42FF-B965-A05280A66E2E}" srcOrd="1" destOrd="0" presId="urn:microsoft.com/office/officeart/2005/8/layout/cycle2"/>
    <dgm:cxn modelId="{D399C429-2CA9-4FBB-9C85-8185B750A88E}" type="presParOf" srcId="{DFB8EA87-B38D-42FF-B965-A05280A66E2E}" destId="{714E3A83-3028-42D2-9012-88717C27C18A}" srcOrd="0" destOrd="0" presId="urn:microsoft.com/office/officeart/2005/8/layout/cycle2"/>
    <dgm:cxn modelId="{88C0AB0A-95B7-4492-B086-67774CE069B8}" type="presParOf" srcId="{946C4D24-66D6-4177-9139-5E869D112BBC}" destId="{A1FC8608-DB5A-4BCA-86F5-2C7F5B986F00}" srcOrd="2" destOrd="0" presId="urn:microsoft.com/office/officeart/2005/8/layout/cycle2"/>
    <dgm:cxn modelId="{6D77CDD4-533E-46DC-B484-AF013A1236B6}" type="presParOf" srcId="{946C4D24-66D6-4177-9139-5E869D112BBC}" destId="{2CC9F3FB-B798-4659-9AC2-BEA5085B8035}" srcOrd="3" destOrd="0" presId="urn:microsoft.com/office/officeart/2005/8/layout/cycle2"/>
    <dgm:cxn modelId="{24086868-E9BC-46D7-889C-8DF8D5AD1141}" type="presParOf" srcId="{2CC9F3FB-B798-4659-9AC2-BEA5085B8035}" destId="{01876DF0-12C5-411E-AAB8-BB4E13E6789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image" Target="../media/image47.emf"/><Relationship Id="rId1" Type="http://schemas.openxmlformats.org/officeDocument/2006/relationships/image" Target="../media/image46.emf"/><Relationship Id="rId6" Type="http://schemas.openxmlformats.org/officeDocument/2006/relationships/image" Target="../media/image51.emf"/><Relationship Id="rId5" Type="http://schemas.openxmlformats.org/officeDocument/2006/relationships/image" Target="../media/image50.wmf"/><Relationship Id="rId4" Type="http://schemas.openxmlformats.org/officeDocument/2006/relationships/image" Target="../media/image49.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image" Target="../media/image74.emf"/><Relationship Id="rId5" Type="http://schemas.openxmlformats.org/officeDocument/2006/relationships/image" Target="../media/image78.emf"/><Relationship Id="rId4" Type="http://schemas.openxmlformats.org/officeDocument/2006/relationships/image" Target="../media/image7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8EB88-5A88-4C45-82D2-6FA4DB7BEA54}" type="datetimeFigureOut">
              <a:rPr lang="en-US" smtClean="0"/>
              <a:pPr/>
              <a:t>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B1036-C79E-46F7-8FEB-3830A27B2610}" type="slidenum">
              <a:rPr lang="en-US" smtClean="0"/>
              <a:pPr/>
              <a:t>‹#›</a:t>
            </a:fld>
            <a:endParaRPr lang="en-US"/>
          </a:p>
        </p:txBody>
      </p:sp>
    </p:spTree>
    <p:extLst>
      <p:ext uri="{BB962C8B-B14F-4D97-AF65-F5344CB8AC3E}">
        <p14:creationId xmlns:p14="http://schemas.microsoft.com/office/powerpoint/2010/main" val="300215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1</a:t>
            </a:fld>
            <a:endParaRPr lang="en-US"/>
          </a:p>
        </p:txBody>
      </p:sp>
    </p:spTree>
    <p:extLst>
      <p:ext uri="{BB962C8B-B14F-4D97-AF65-F5344CB8AC3E}">
        <p14:creationId xmlns:p14="http://schemas.microsoft.com/office/powerpoint/2010/main" val="55788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45EDF-49EB-4397-B612-D0F230A1D1BA}" type="slidenum">
              <a:rPr lang="en-US"/>
              <a:pPr/>
              <a:t>10</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236332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11</a:t>
            </a:fld>
            <a:endParaRPr lang="en-US"/>
          </a:p>
        </p:txBody>
      </p:sp>
    </p:spTree>
    <p:extLst>
      <p:ext uri="{BB962C8B-B14F-4D97-AF65-F5344CB8AC3E}">
        <p14:creationId xmlns:p14="http://schemas.microsoft.com/office/powerpoint/2010/main" val="2778344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Scattering energy</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12</a:t>
            </a:fld>
            <a:endParaRPr lang="en-US"/>
          </a:p>
        </p:txBody>
      </p:sp>
    </p:spTree>
    <p:extLst>
      <p:ext uri="{BB962C8B-B14F-4D97-AF65-F5344CB8AC3E}">
        <p14:creationId xmlns:p14="http://schemas.microsoft.com/office/powerpoint/2010/main" val="298722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820AE-41F4-4469-9579-19A0FB643898}" type="slidenum">
              <a:rPr lang="en-US"/>
              <a:pPr/>
              <a:t>20</a:t>
            </a:fld>
            <a:endParaRPr lang="en-US"/>
          </a:p>
        </p:txBody>
      </p:sp>
      <p:sp>
        <p:nvSpPr>
          <p:cNvPr id="1349634" name="Rectangle 2"/>
          <p:cNvSpPr>
            <a:spLocks noGrp="1" noRot="1" noChangeAspect="1" noChangeArrowheads="1" noTextEdit="1"/>
          </p:cNvSpPr>
          <p:nvPr>
            <p:ph type="sldImg"/>
          </p:nvPr>
        </p:nvSpPr>
        <p:spPr>
          <a:ln/>
        </p:spPr>
      </p:sp>
      <p:sp>
        <p:nvSpPr>
          <p:cNvPr id="134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1499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21</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extLst>
      <p:ext uri="{BB962C8B-B14F-4D97-AF65-F5344CB8AC3E}">
        <p14:creationId xmlns:p14="http://schemas.microsoft.com/office/powerpoint/2010/main" val="4031111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22</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extLst>
      <p:ext uri="{BB962C8B-B14F-4D97-AF65-F5344CB8AC3E}">
        <p14:creationId xmlns:p14="http://schemas.microsoft.com/office/powerpoint/2010/main" val="270575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141136-A50F-4F60-AB62-044721978AB8}" type="slidenum">
              <a:rPr lang="en-US"/>
              <a:pPr/>
              <a:t>23</a:t>
            </a:fld>
            <a:endParaRPr lang="en-US"/>
          </a:p>
        </p:txBody>
      </p:sp>
      <p:sp>
        <p:nvSpPr>
          <p:cNvPr id="1351682" name="Rectangle 2"/>
          <p:cNvSpPr>
            <a:spLocks noGrp="1" noRot="1" noChangeAspect="1" noChangeArrowheads="1" noTextEdit="1"/>
          </p:cNvSpPr>
          <p:nvPr>
            <p:ph type="sldImg"/>
          </p:nvPr>
        </p:nvSpPr>
        <p:spPr>
          <a:ln/>
        </p:spPr>
      </p:sp>
      <p:sp>
        <p:nvSpPr>
          <p:cNvPr id="1351683" name="Rectangle 3"/>
          <p:cNvSpPr>
            <a:spLocks noGrp="1" noChangeArrowheads="1"/>
          </p:cNvSpPr>
          <p:nvPr>
            <p:ph type="body" idx="1"/>
          </p:nvPr>
        </p:nvSpPr>
        <p:spPr/>
        <p:txBody>
          <a:bodyPr/>
          <a:lstStyle/>
          <a:p>
            <a:r>
              <a:rPr lang="en-US" dirty="0" smtClean="0"/>
              <a:t>Dennis Sivers motivated</a:t>
            </a:r>
            <a:r>
              <a:rPr lang="en-US" baseline="0" dirty="0" smtClean="0"/>
              <a:t> by forthcoming E704 data</a:t>
            </a:r>
            <a:endParaRPr lang="en-US" dirty="0"/>
          </a:p>
        </p:txBody>
      </p:sp>
    </p:spTree>
    <p:extLst>
      <p:ext uri="{BB962C8B-B14F-4D97-AF65-F5344CB8AC3E}">
        <p14:creationId xmlns:p14="http://schemas.microsoft.com/office/powerpoint/2010/main" val="385529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24</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33982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25</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7976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26</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6943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D2CC4-EC70-41A0-8FD8-D3EB415DE993}" type="slidenum">
              <a:rPr lang="en-US"/>
              <a:pPr/>
              <a:t>2</a:t>
            </a:fld>
            <a:endParaRPr lang="en-US"/>
          </a:p>
        </p:txBody>
      </p:sp>
      <p:sp>
        <p:nvSpPr>
          <p:cNvPr id="1527810" name="Rectangle 2"/>
          <p:cNvSpPr>
            <a:spLocks noGrp="1" noRot="1" noChangeAspect="1" noChangeArrowheads="1" noTextEdit="1"/>
          </p:cNvSpPr>
          <p:nvPr>
            <p:ph type="sldImg"/>
          </p:nvPr>
        </p:nvSpPr>
        <p:spPr>
          <a:xfrm>
            <a:off x="1143000" y="682625"/>
            <a:ext cx="4573588" cy="3430588"/>
          </a:xfrm>
          <a:ln/>
        </p:spPr>
      </p:sp>
      <p:sp>
        <p:nvSpPr>
          <p:cNvPr id="1527811" name="Rectangle 3"/>
          <p:cNvSpPr>
            <a:spLocks noGrp="1" noChangeArrowheads="1"/>
          </p:cNvSpPr>
          <p:nvPr>
            <p:ph type="body" idx="1"/>
          </p:nvPr>
        </p:nvSpPr>
        <p:spPr>
          <a:xfrm>
            <a:off x="685800" y="4343400"/>
            <a:ext cx="5486400" cy="4117932"/>
          </a:xfrm>
        </p:spPr>
        <p:txBody>
          <a:bodyPr/>
          <a:lstStyle/>
          <a:p>
            <a:pPr lvl="1"/>
            <a:endParaRPr lang="en-US"/>
          </a:p>
        </p:txBody>
      </p:sp>
    </p:spTree>
    <p:extLst>
      <p:ext uri="{BB962C8B-B14F-4D97-AF65-F5344CB8AC3E}">
        <p14:creationId xmlns:p14="http://schemas.microsoft.com/office/powerpoint/2010/main" val="405896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DE551-DDE7-4D7E-B10C-1B39733C0617}" type="slidenum">
              <a:rPr lang="en-US"/>
              <a:pPr/>
              <a:t>27</a:t>
            </a:fld>
            <a:endParaRPr lang="en-US"/>
          </a:p>
        </p:txBody>
      </p:sp>
      <p:sp>
        <p:nvSpPr>
          <p:cNvPr id="1366018" name="Rectangle 2"/>
          <p:cNvSpPr>
            <a:spLocks noGrp="1" noRot="1" noChangeAspect="1" noChangeArrowheads="1" noTextEdit="1"/>
          </p:cNvSpPr>
          <p:nvPr>
            <p:ph type="sldImg"/>
          </p:nvPr>
        </p:nvSpPr>
        <p:spPr>
          <a:ln/>
        </p:spPr>
      </p:sp>
      <p:sp>
        <p:nvSpPr>
          <p:cNvPr id="136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6895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28</a:t>
            </a:fld>
            <a:endParaRPr lang="en-US"/>
          </a:p>
        </p:txBody>
      </p:sp>
    </p:spTree>
    <p:extLst>
      <p:ext uri="{BB962C8B-B14F-4D97-AF65-F5344CB8AC3E}">
        <p14:creationId xmlns:p14="http://schemas.microsoft.com/office/powerpoint/2010/main" val="450394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29</a:t>
            </a:fld>
            <a:endParaRPr lang="en-US"/>
          </a:p>
        </p:txBody>
      </p:sp>
    </p:spTree>
    <p:extLst>
      <p:ext uri="{BB962C8B-B14F-4D97-AF65-F5344CB8AC3E}">
        <p14:creationId xmlns:p14="http://schemas.microsoft.com/office/powerpoint/2010/main" val="2379183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30</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extLst>
      <p:ext uri="{BB962C8B-B14F-4D97-AF65-F5344CB8AC3E}">
        <p14:creationId xmlns:p14="http://schemas.microsoft.com/office/powerpoint/2010/main" val="1382217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8555E07-9024-4B79-84A8-F4C91D5666F6}" type="slidenum">
              <a:rPr lang="en-US" smtClean="0"/>
              <a:pPr/>
              <a:t>31</a:t>
            </a:fld>
            <a:endParaRPr lang="en-US" smtClean="0"/>
          </a:p>
        </p:txBody>
      </p:sp>
      <p:sp>
        <p:nvSpPr>
          <p:cNvPr id="132099" name="Rectangle 2"/>
          <p:cNvSpPr>
            <a:spLocks noGrp="1" noRot="1" noChangeAspect="1" noChangeArrowheads="1" noTextEdit="1"/>
          </p:cNvSpPr>
          <p:nvPr>
            <p:ph type="sldImg"/>
          </p:nvPr>
        </p:nvSpPr>
        <p:spPr>
          <a:xfrm>
            <a:off x="1133475" y="674688"/>
            <a:ext cx="4605338" cy="3454400"/>
          </a:xfrm>
          <a:ln/>
        </p:spPr>
      </p:sp>
      <p:sp>
        <p:nvSpPr>
          <p:cNvPr id="132100" name="Rectangle 3"/>
          <p:cNvSpPr>
            <a:spLocks noGrp="1" noChangeArrowheads="1"/>
          </p:cNvSpPr>
          <p:nvPr>
            <p:ph type="body" idx="1"/>
          </p:nvPr>
        </p:nvSpPr>
        <p:spPr>
          <a:xfrm>
            <a:off x="896217" y="4354361"/>
            <a:ext cx="5078037" cy="4128891"/>
          </a:xfrm>
          <a:noFill/>
          <a:ln/>
        </p:spPr>
        <p:txBody>
          <a:bodyPr/>
          <a:lstStyle/>
          <a:p>
            <a:endParaRPr lang="en-US" smtClean="0"/>
          </a:p>
        </p:txBody>
      </p:sp>
    </p:spTree>
    <p:extLst>
      <p:ext uri="{BB962C8B-B14F-4D97-AF65-F5344CB8AC3E}">
        <p14:creationId xmlns:p14="http://schemas.microsoft.com/office/powerpoint/2010/main" val="3227972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37</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39046500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42</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211745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DE7B-3E3E-4100-8572-B73DC5612D09}" type="slidenum">
              <a:rPr lang="en-US"/>
              <a:pPr/>
              <a:t>43</a:t>
            </a:fld>
            <a:endParaRPr lang="en-US"/>
          </a:p>
        </p:txBody>
      </p:sp>
      <p:sp>
        <p:nvSpPr>
          <p:cNvPr id="1564674" name="Rectangle 2"/>
          <p:cNvSpPr>
            <a:spLocks noGrp="1" noRot="1" noChangeAspect="1" noChangeArrowheads="1" noTextEdit="1"/>
          </p:cNvSpPr>
          <p:nvPr>
            <p:ph type="sldImg"/>
          </p:nvPr>
        </p:nvSpPr>
        <p:spPr>
          <a:xfrm>
            <a:off x="1143000" y="685800"/>
            <a:ext cx="4572000" cy="3429000"/>
          </a:xfrm>
          <a:ln/>
        </p:spPr>
      </p:sp>
      <p:sp>
        <p:nvSpPr>
          <p:cNvPr id="1564675"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1607029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44</a:t>
            </a:fld>
            <a:endParaRPr lang="en-US"/>
          </a:p>
        </p:txBody>
      </p:sp>
    </p:spTree>
    <p:extLst>
      <p:ext uri="{BB962C8B-B14F-4D97-AF65-F5344CB8AC3E}">
        <p14:creationId xmlns:p14="http://schemas.microsoft.com/office/powerpoint/2010/main" val="1796184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BCBA4-9E5C-46A1-A02A-C15FF80F0D3D}" type="slidenum">
              <a:rPr lang="en-US" smtClean="0"/>
              <a:pPr/>
              <a:t>45</a:t>
            </a:fld>
            <a:endParaRPr lang="en-US"/>
          </a:p>
        </p:txBody>
      </p:sp>
    </p:spTree>
    <p:extLst>
      <p:ext uri="{BB962C8B-B14F-4D97-AF65-F5344CB8AC3E}">
        <p14:creationId xmlns:p14="http://schemas.microsoft.com/office/powerpoint/2010/main" val="39443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490DAE-E04D-4B02-9870-BF875421A501}" type="slidenum">
              <a:rPr lang="en-US"/>
              <a:pPr/>
              <a:t>3</a:t>
            </a:fld>
            <a:endParaRPr lang="en-US"/>
          </a:p>
        </p:txBody>
      </p:sp>
      <p:sp>
        <p:nvSpPr>
          <p:cNvPr id="1361922" name="Rectangle 2"/>
          <p:cNvSpPr>
            <a:spLocks noGrp="1" noRot="1" noChangeAspect="1" noChangeArrowheads="1" noTextEdit="1"/>
          </p:cNvSpPr>
          <p:nvPr>
            <p:ph type="sldImg"/>
          </p:nvPr>
        </p:nvSpPr>
        <p:spPr>
          <a:xfrm>
            <a:off x="1143000" y="684213"/>
            <a:ext cx="4572000" cy="3429000"/>
          </a:xfrm>
          <a:ln/>
        </p:spPr>
      </p:sp>
      <p:sp>
        <p:nvSpPr>
          <p:cNvPr id="1361923" name="Rectangle 3"/>
          <p:cNvSpPr>
            <a:spLocks noGrp="1" noChangeArrowheads="1"/>
          </p:cNvSpPr>
          <p:nvPr>
            <p:ph type="body" idx="1"/>
          </p:nvPr>
        </p:nvSpPr>
        <p:spPr>
          <a:xfrm>
            <a:off x="685800" y="4343400"/>
            <a:ext cx="5486400" cy="4116366"/>
          </a:xfrm>
        </p:spPr>
        <p:txBody>
          <a:bodyPr/>
          <a:lstStyle/>
          <a:p>
            <a:r>
              <a:rPr lang="en-US" dirty="0" smtClean="0"/>
              <a:t>Goals of all of QCD</a:t>
            </a:r>
            <a:r>
              <a:rPr lang="en-US" baseline="0" dirty="0" smtClean="0"/>
              <a:t> research</a:t>
            </a:r>
            <a:endParaRPr lang="en-US" dirty="0"/>
          </a:p>
        </p:txBody>
      </p:sp>
    </p:spTree>
    <p:extLst>
      <p:ext uri="{BB962C8B-B14F-4D97-AF65-F5344CB8AC3E}">
        <p14:creationId xmlns:p14="http://schemas.microsoft.com/office/powerpoint/2010/main" val="1289935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lots of new observations and ideas over the course of the last 15-20 years, w</a:t>
            </a:r>
            <a:r>
              <a:rPr lang="en-US" dirty="0" smtClean="0"/>
              <a:t>e’re now in a rewarding period of synthesis</a:t>
            </a:r>
            <a:endParaRPr lang="en-US" dirty="0"/>
          </a:p>
        </p:txBody>
      </p:sp>
      <p:sp>
        <p:nvSpPr>
          <p:cNvPr id="4" name="Slide Number Placeholder 3"/>
          <p:cNvSpPr>
            <a:spLocks noGrp="1"/>
          </p:cNvSpPr>
          <p:nvPr>
            <p:ph type="sldNum" sz="quarter" idx="10"/>
          </p:nvPr>
        </p:nvSpPr>
        <p:spPr/>
        <p:txBody>
          <a:bodyPr/>
          <a:lstStyle/>
          <a:p>
            <a:fld id="{4CFB1036-C79E-46F7-8FEB-3830A27B2610}" type="slidenum">
              <a:rPr lang="en-US" smtClean="0"/>
              <a:pPr/>
              <a:t>51</a:t>
            </a:fld>
            <a:endParaRPr lang="en-US"/>
          </a:p>
        </p:txBody>
      </p:sp>
    </p:spTree>
    <p:extLst>
      <p:ext uri="{BB962C8B-B14F-4D97-AF65-F5344CB8AC3E}">
        <p14:creationId xmlns:p14="http://schemas.microsoft.com/office/powerpoint/2010/main" val="4603441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54</a:t>
            </a:fld>
            <a:endParaRPr lang="en-US"/>
          </a:p>
        </p:txBody>
      </p:sp>
    </p:spTree>
    <p:extLst>
      <p:ext uri="{BB962C8B-B14F-4D97-AF65-F5344CB8AC3E}">
        <p14:creationId xmlns:p14="http://schemas.microsoft.com/office/powerpoint/2010/main" val="1295236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58</a:t>
            </a:fld>
            <a:endParaRPr lang="en-US"/>
          </a:p>
        </p:txBody>
      </p:sp>
    </p:spTree>
    <p:extLst>
      <p:ext uri="{BB962C8B-B14F-4D97-AF65-F5344CB8AC3E}">
        <p14:creationId xmlns:p14="http://schemas.microsoft.com/office/powerpoint/2010/main" val="3010451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262A7-3278-438C-9822-E80B7E546A64}" type="slidenum">
              <a:rPr lang="en-US"/>
              <a:pPr/>
              <a:t>60</a:t>
            </a:fld>
            <a:endParaRPr lang="en-US"/>
          </a:p>
        </p:txBody>
      </p:sp>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3090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54C7D1-5775-42F4-9C7D-0E0B0A7812E4}" type="slidenum">
              <a:rPr lang="en-US"/>
              <a:pPr/>
              <a:t>63</a:t>
            </a:fld>
            <a:endParaRPr lang="en-US"/>
          </a:p>
        </p:txBody>
      </p:sp>
      <p:sp>
        <p:nvSpPr>
          <p:cNvPr id="1458178" name="Rectangle 2"/>
          <p:cNvSpPr>
            <a:spLocks noGrp="1" noRot="1" noChangeAspect="1" noChangeArrowheads="1" noTextEdit="1"/>
          </p:cNvSpPr>
          <p:nvPr>
            <p:ph type="sldImg"/>
          </p:nvPr>
        </p:nvSpPr>
        <p:spPr>
          <a:ln/>
        </p:spPr>
      </p:sp>
      <p:sp>
        <p:nvSpPr>
          <p:cNvPr id="145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308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FB1036-C79E-46F7-8FEB-3830A27B2610}" type="slidenum">
              <a:rPr lang="en-US" smtClean="0"/>
              <a:pPr/>
              <a:t>4</a:t>
            </a:fld>
            <a:endParaRPr lang="en-US"/>
          </a:p>
        </p:txBody>
      </p:sp>
    </p:spTree>
    <p:extLst>
      <p:ext uri="{BB962C8B-B14F-4D97-AF65-F5344CB8AC3E}">
        <p14:creationId xmlns:p14="http://schemas.microsoft.com/office/powerpoint/2010/main" val="2024739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5</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7549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6</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4923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7</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5762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3718D4-30FC-44E5-B014-F0A480E82298}" type="slidenum">
              <a:rPr lang="en-US"/>
              <a:pPr/>
              <a:t>8</a:t>
            </a:fld>
            <a:endParaRPr lang="en-US"/>
          </a:p>
        </p:txBody>
      </p:sp>
      <p:sp>
        <p:nvSpPr>
          <p:cNvPr id="1240066" name="Rectangle 2"/>
          <p:cNvSpPr>
            <a:spLocks noGrp="1" noRot="1" noChangeAspect="1" noChangeArrowheads="1" noTextEdit="1"/>
          </p:cNvSpPr>
          <p:nvPr>
            <p:ph type="sldImg"/>
          </p:nvPr>
        </p:nvSpPr>
        <p:spPr>
          <a:ln/>
        </p:spPr>
      </p:sp>
      <p:sp>
        <p:nvSpPr>
          <p:cNvPr id="1240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7201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45EDF-49EB-4397-B612-D0F230A1D1BA}" type="slidenum">
              <a:rPr lang="en-US"/>
              <a:pPr/>
              <a:t>9</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r>
              <a:rPr lang="en-US" dirty="0" smtClean="0"/>
              <a:t>				</a:t>
            </a:r>
            <a:endParaRPr lang="en-US" dirty="0"/>
          </a:p>
        </p:txBody>
      </p:sp>
    </p:spTree>
    <p:extLst>
      <p:ext uri="{BB962C8B-B14F-4D97-AF65-F5344CB8AC3E}">
        <p14:creationId xmlns:p14="http://schemas.microsoft.com/office/powerpoint/2010/main" val="1694196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CC"/>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2EF2BB6-06B3-4132-B10D-51404580A9B7}" type="datetime1">
              <a:rPr lang="en-US" smtClean="0"/>
              <a:t>2/1/2018</a:t>
            </a:fld>
            <a:endParaRPr lang="en-US"/>
          </a:p>
        </p:txBody>
      </p:sp>
      <p:sp>
        <p:nvSpPr>
          <p:cNvPr id="5" name="Footer Placeholder 4"/>
          <p:cNvSpPr>
            <a:spLocks noGrp="1"/>
          </p:cNvSpPr>
          <p:nvPr>
            <p:ph type="ftr" sz="quarter" idx="11"/>
          </p:nvPr>
        </p:nvSpPr>
        <p:spPr/>
        <p:txBody>
          <a:bodyPr/>
          <a:lstStyle/>
          <a:p>
            <a:r>
              <a:rPr lang="it-IT" smtClean="0"/>
              <a:t>Christine Aidala, CENPA Seminar, 2/1/18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BEC865-0361-4866-9419-AB189965DD50}" type="datetime1">
              <a:rPr lang="en-US" smtClean="0"/>
              <a:t>2/1/2018</a:t>
            </a:fld>
            <a:endParaRPr lang="en-US"/>
          </a:p>
        </p:txBody>
      </p:sp>
      <p:sp>
        <p:nvSpPr>
          <p:cNvPr id="5" name="Footer Placeholder 4"/>
          <p:cNvSpPr>
            <a:spLocks noGrp="1"/>
          </p:cNvSpPr>
          <p:nvPr>
            <p:ph type="ftr" sz="quarter" idx="11"/>
          </p:nvPr>
        </p:nvSpPr>
        <p:spPr/>
        <p:txBody>
          <a:bodyPr/>
          <a:lstStyle/>
          <a:p>
            <a:r>
              <a:rPr lang="it-IT" smtClean="0"/>
              <a:t>Christine Aidala, CENPA Seminar, 2/1/18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D93178-30AA-46F0-9582-CD40FC015913}" type="datetime1">
              <a:rPr lang="en-US" smtClean="0"/>
              <a:t>2/1/2018</a:t>
            </a:fld>
            <a:endParaRPr lang="en-US"/>
          </a:p>
        </p:txBody>
      </p:sp>
      <p:sp>
        <p:nvSpPr>
          <p:cNvPr id="5" name="Footer Placeholder 4"/>
          <p:cNvSpPr>
            <a:spLocks noGrp="1"/>
          </p:cNvSpPr>
          <p:nvPr>
            <p:ph type="ftr" sz="quarter" idx="11"/>
          </p:nvPr>
        </p:nvSpPr>
        <p:spPr/>
        <p:txBody>
          <a:bodyPr/>
          <a:lstStyle/>
          <a:p>
            <a:r>
              <a:rPr lang="it-IT" smtClean="0"/>
              <a:t>Christine Aidala, CENPA Seminar, 2/1/18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267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DA4A409-C1A1-43E8-98D3-AA565B89EE66}" type="datetime1">
              <a:rPr lang="en-US" smtClean="0"/>
              <a:t>2/1/2018</a:t>
            </a:fld>
            <a:endParaRPr lang="en-US"/>
          </a:p>
        </p:txBody>
      </p:sp>
      <p:sp>
        <p:nvSpPr>
          <p:cNvPr id="6" name="Footer Placeholder 5"/>
          <p:cNvSpPr>
            <a:spLocks noGrp="1"/>
          </p:cNvSpPr>
          <p:nvPr>
            <p:ph type="ftr" sz="quarter" idx="11"/>
          </p:nvPr>
        </p:nvSpPr>
        <p:spPr>
          <a:xfrm>
            <a:off x="2667000" y="6400800"/>
            <a:ext cx="3810000" cy="319088"/>
          </a:xfrm>
        </p:spPr>
        <p:txBody>
          <a:bodyPr/>
          <a:lstStyle>
            <a:lvl1pPr>
              <a:defRPr/>
            </a:lvl1pPr>
          </a:lstStyle>
          <a:p>
            <a:r>
              <a:rPr lang="it-IT" smtClean="0"/>
              <a:t>Christine Aidala, CENPA Seminar, 2/1/18</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3787017-3038-4AF4-9EAC-D148795E31DD}" type="slidenum">
              <a:rPr lang="en-US"/>
              <a:pPr/>
              <a:t>‹#›</a:t>
            </a:fld>
            <a:endParaRPr lang="en-US"/>
          </a:p>
        </p:txBody>
      </p:sp>
    </p:spTree>
    <p:extLst>
      <p:ext uri="{BB962C8B-B14F-4D97-AF65-F5344CB8AC3E}">
        <p14:creationId xmlns:p14="http://schemas.microsoft.com/office/powerpoint/2010/main" val="15765893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solidFill>
                  <a:srgbClr val="FFFF00"/>
                </a:solidFill>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FFFFCC"/>
                </a:solidFill>
                <a:latin typeface="Times New Roman" pitchFamily="18" charset="0"/>
                <a:cs typeface="Times New Roman" pitchFamily="18" charset="0"/>
              </a:defRPr>
            </a:lvl1pPr>
            <a:lvl2pPr>
              <a:defRPr>
                <a:solidFill>
                  <a:srgbClr val="FFFFCC"/>
                </a:solidFill>
                <a:latin typeface="Times New Roman" pitchFamily="18" charset="0"/>
                <a:cs typeface="Times New Roman" pitchFamily="18" charset="0"/>
              </a:defRPr>
            </a:lvl2pPr>
            <a:lvl3pPr>
              <a:defRPr>
                <a:solidFill>
                  <a:srgbClr val="FFFFCC"/>
                </a:solidFill>
                <a:latin typeface="Times New Roman" pitchFamily="18" charset="0"/>
                <a:cs typeface="Times New Roman" pitchFamily="18" charset="0"/>
              </a:defRPr>
            </a:lvl3pPr>
            <a:lvl4pPr>
              <a:defRPr>
                <a:solidFill>
                  <a:srgbClr val="FFFFCC"/>
                </a:solidFill>
                <a:latin typeface="Times New Roman" pitchFamily="18" charset="0"/>
                <a:cs typeface="Times New Roman" pitchFamily="18" charset="0"/>
              </a:defRPr>
            </a:lvl4pPr>
            <a:lvl5pPr>
              <a:defRPr>
                <a:solidFill>
                  <a:srgbClr val="FFFFCC"/>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C152D9-E550-494F-B837-1CD90FEA3A9E}" type="datetime1">
              <a:rPr lang="en-US" smtClean="0"/>
              <a:t>2/1/2018</a:t>
            </a:fld>
            <a:endParaRPr lang="en-US"/>
          </a:p>
        </p:txBody>
      </p:sp>
      <p:sp>
        <p:nvSpPr>
          <p:cNvPr id="5" name="Footer Placeholder 4"/>
          <p:cNvSpPr>
            <a:spLocks noGrp="1"/>
          </p:cNvSpPr>
          <p:nvPr>
            <p:ph type="ftr" sz="quarter" idx="11"/>
          </p:nvPr>
        </p:nvSpPr>
        <p:spPr>
          <a:xfrm>
            <a:off x="3200400" y="6356350"/>
            <a:ext cx="2667000" cy="365125"/>
          </a:xfrm>
        </p:spPr>
        <p:txBody>
          <a:bodyPr/>
          <a:lstStyle/>
          <a:p>
            <a:r>
              <a:rPr lang="it-IT" smtClean="0"/>
              <a:t>Christine Aidala, CENPA Seminar, 2/1/18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D1A0FB-678F-4555-B3EE-954F03D7B311}" type="datetime1">
              <a:rPr lang="en-US" smtClean="0"/>
              <a:t>2/1/2018</a:t>
            </a:fld>
            <a:endParaRPr lang="en-US"/>
          </a:p>
        </p:txBody>
      </p:sp>
      <p:sp>
        <p:nvSpPr>
          <p:cNvPr id="5" name="Footer Placeholder 4"/>
          <p:cNvSpPr>
            <a:spLocks noGrp="1"/>
          </p:cNvSpPr>
          <p:nvPr>
            <p:ph type="ftr" sz="quarter" idx="11"/>
          </p:nvPr>
        </p:nvSpPr>
        <p:spPr/>
        <p:txBody>
          <a:bodyPr/>
          <a:lstStyle/>
          <a:p>
            <a:r>
              <a:rPr lang="it-IT" smtClean="0"/>
              <a:t>Christine Aidala, CENPA Seminar, 2/1/18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1D7E7C-46E1-484C-AB65-AA24E64BE989}" type="datetime1">
              <a:rPr lang="en-US" smtClean="0"/>
              <a:t>2/1/2018</a:t>
            </a:fld>
            <a:endParaRPr lang="en-US"/>
          </a:p>
        </p:txBody>
      </p:sp>
      <p:sp>
        <p:nvSpPr>
          <p:cNvPr id="6" name="Footer Placeholder 5"/>
          <p:cNvSpPr>
            <a:spLocks noGrp="1"/>
          </p:cNvSpPr>
          <p:nvPr>
            <p:ph type="ftr" sz="quarter" idx="11"/>
          </p:nvPr>
        </p:nvSpPr>
        <p:spPr/>
        <p:txBody>
          <a:bodyPr/>
          <a:lstStyle/>
          <a:p>
            <a:r>
              <a:rPr lang="it-IT" smtClean="0"/>
              <a:t>Christine Aidala, CENPA Seminar, 2/1/18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CB967F-1009-406C-8E9C-C6B6BB8A3C4A}" type="datetime1">
              <a:rPr lang="en-US" smtClean="0"/>
              <a:t>2/1/2018</a:t>
            </a:fld>
            <a:endParaRPr lang="en-US"/>
          </a:p>
        </p:txBody>
      </p:sp>
      <p:sp>
        <p:nvSpPr>
          <p:cNvPr id="8" name="Footer Placeholder 7"/>
          <p:cNvSpPr>
            <a:spLocks noGrp="1"/>
          </p:cNvSpPr>
          <p:nvPr>
            <p:ph type="ftr" sz="quarter" idx="11"/>
          </p:nvPr>
        </p:nvSpPr>
        <p:spPr/>
        <p:txBody>
          <a:bodyPr/>
          <a:lstStyle/>
          <a:p>
            <a:r>
              <a:rPr lang="it-IT" smtClean="0"/>
              <a:t>Christine Aidala, CENPA Seminar, 2/1/18</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C48C26-6297-4C16-91D7-874321482B14}" type="datetime1">
              <a:rPr lang="en-US" smtClean="0"/>
              <a:t>2/1/2018</a:t>
            </a:fld>
            <a:endParaRPr lang="en-US"/>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934B2-DD6D-4E1B-9A11-4D8DB1B73D95}" type="datetime1">
              <a:rPr lang="en-US" smtClean="0"/>
              <a:t>2/1/2018</a:t>
            </a:fld>
            <a:endParaRPr lang="en-US"/>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37D604-44C4-4098-B858-F38C1331B2D4}" type="datetime1">
              <a:rPr lang="en-US" smtClean="0"/>
              <a:t>2/1/2018</a:t>
            </a:fld>
            <a:endParaRPr lang="en-US"/>
          </a:p>
        </p:txBody>
      </p:sp>
      <p:sp>
        <p:nvSpPr>
          <p:cNvPr id="6" name="Footer Placeholder 5"/>
          <p:cNvSpPr>
            <a:spLocks noGrp="1"/>
          </p:cNvSpPr>
          <p:nvPr>
            <p:ph type="ftr" sz="quarter" idx="11"/>
          </p:nvPr>
        </p:nvSpPr>
        <p:spPr/>
        <p:txBody>
          <a:bodyPr/>
          <a:lstStyle/>
          <a:p>
            <a:r>
              <a:rPr lang="it-IT" smtClean="0"/>
              <a:t>Christine Aidala, CENPA Seminar, 2/1/18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D70ED3-FAB5-470E-A03E-0C219B7C9E18}" type="datetime1">
              <a:rPr lang="en-US" smtClean="0"/>
              <a:t>2/1/2018</a:t>
            </a:fld>
            <a:endParaRPr lang="en-US"/>
          </a:p>
        </p:txBody>
      </p:sp>
      <p:sp>
        <p:nvSpPr>
          <p:cNvPr id="6" name="Footer Placeholder 5"/>
          <p:cNvSpPr>
            <a:spLocks noGrp="1"/>
          </p:cNvSpPr>
          <p:nvPr>
            <p:ph type="ftr" sz="quarter" idx="11"/>
          </p:nvPr>
        </p:nvSpPr>
        <p:spPr/>
        <p:txBody>
          <a:bodyPr/>
          <a:lstStyle/>
          <a:p>
            <a:r>
              <a:rPr lang="it-IT" smtClean="0"/>
              <a:t>Christine Aidala, CENPA Seminar, 2/1/18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16FA84-BE61-494B-A0DC-64FEBDB86E16}" type="datetime1">
              <a:rPr lang="en-US" smtClean="0"/>
              <a:t>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Christine Aidala, CENPA Seminar, 2/1/18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9" name="Picture 2" descr="https://encrypted-tbn0.gstatic.com/images?q=tbn:ANd9GcS02UiivGjgv--e64cWJFfAQ7SASvDnuoq35pg2aISxkwVeEIsX"/>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50106" y="6248400"/>
            <a:ext cx="770825" cy="5176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mage result for national science foundation"/>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 r="69360"/>
          <a:stretch/>
        </p:blipFill>
        <p:spPr bwMode="auto">
          <a:xfrm>
            <a:off x="7772400" y="6223463"/>
            <a:ext cx="533400" cy="5583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Image result for us department of energy"/>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l="-2613" t="-1" r="80663" b="39527"/>
          <a:stretch/>
        </p:blipFill>
        <p:spPr bwMode="auto">
          <a:xfrm>
            <a:off x="7052830" y="6223462"/>
            <a:ext cx="628129" cy="5583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rotWithShape="1">
          <a:blip r:embed="rId17">
            <a:extLst>
              <a:ext uri="{28A0092B-C50C-407E-A947-70E740481C1C}">
                <a14:useLocalDpi xmlns:a14="http://schemas.microsoft.com/office/drawing/2010/main" val="0"/>
              </a:ext>
            </a:extLst>
          </a:blip>
          <a:srcRect r="78468"/>
          <a:stretch/>
        </p:blipFill>
        <p:spPr>
          <a:xfrm>
            <a:off x="1066800" y="6248400"/>
            <a:ext cx="549263" cy="5492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defTabSz="914400" rtl="0" eaLnBrk="1" latinLnBrk="0" hangingPunct="1">
        <a:spcBef>
          <a:spcPct val="0"/>
        </a:spcBef>
        <a:buNone/>
        <a:defRPr sz="4400" i="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FFFFCC"/>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FFFFCC"/>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FFFFCC"/>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FFFFCC"/>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3.xml"/><Relationship Id="rId7"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5.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8.wmf"/><Relationship Id="rId5" Type="http://schemas.openxmlformats.org/officeDocument/2006/relationships/oleObject" Target="../embeddings/oleObject3.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4.bin"/><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7.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Microsoft_Word_97_-_2003_Document1.doc"/><Relationship Id="rId10" Type="http://schemas.openxmlformats.org/officeDocument/2006/relationships/oleObject" Target="../embeddings/oleObject8.bin"/><Relationship Id="rId4" Type="http://schemas.openxmlformats.org/officeDocument/2006/relationships/image" Target="../media/image22.wmf"/><Relationship Id="rId9"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8.xml"/><Relationship Id="rId7" Type="http://schemas.openxmlformats.org/officeDocument/2006/relationships/oleObject" Target="../embeddings/oleObject9.bin"/><Relationship Id="rId12"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0.emf"/><Relationship Id="rId11" Type="http://schemas.openxmlformats.org/officeDocument/2006/relationships/image" Target="../media/image23.jpeg"/><Relationship Id="rId5" Type="http://schemas.openxmlformats.org/officeDocument/2006/relationships/oleObject" Target="../embeddings/Microsoft_Word_97_-_2003_Document2.doc"/><Relationship Id="rId10" Type="http://schemas.openxmlformats.org/officeDocument/2006/relationships/oleObject" Target="../embeddings/oleObject11.bin"/><Relationship Id="rId4" Type="http://schemas.openxmlformats.org/officeDocument/2006/relationships/image" Target="../media/image22.wmf"/><Relationship Id="rId9"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image" Target="../media/image25.emf"/><Relationship Id="rId3" Type="http://schemas.openxmlformats.org/officeDocument/2006/relationships/notesSlide" Target="../notesSlides/notesSlide19.xml"/><Relationship Id="rId7" Type="http://schemas.openxmlformats.org/officeDocument/2006/relationships/oleObject" Target="../embeddings/oleObject12.bin"/><Relationship Id="rId12"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0.emf"/><Relationship Id="rId11" Type="http://schemas.openxmlformats.org/officeDocument/2006/relationships/image" Target="../media/image23.jpeg"/><Relationship Id="rId5" Type="http://schemas.openxmlformats.org/officeDocument/2006/relationships/oleObject" Target="../embeddings/Microsoft_Word_97_-_2003_Document3.doc"/><Relationship Id="rId10" Type="http://schemas.openxmlformats.org/officeDocument/2006/relationships/oleObject" Target="../embeddings/oleObject14.bin"/><Relationship Id="rId4" Type="http://schemas.openxmlformats.org/officeDocument/2006/relationships/image" Target="../media/image22.wmf"/><Relationship Id="rId9"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20.xml"/><Relationship Id="rId7" Type="http://schemas.openxmlformats.org/officeDocument/2006/relationships/oleObject" Target="../embeddings/oleObject15.bin"/><Relationship Id="rId12"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0.emf"/><Relationship Id="rId11" Type="http://schemas.openxmlformats.org/officeDocument/2006/relationships/image" Target="../media/image23.jpeg"/><Relationship Id="rId5" Type="http://schemas.openxmlformats.org/officeDocument/2006/relationships/oleObject" Target="../embeddings/Microsoft_Word_97_-_2003_Document4.doc"/><Relationship Id="rId10" Type="http://schemas.openxmlformats.org/officeDocument/2006/relationships/oleObject" Target="../embeddings/oleObject17.bin"/><Relationship Id="rId4" Type="http://schemas.openxmlformats.org/officeDocument/2006/relationships/image" Target="../media/image22.wmf"/><Relationship Id="rId9"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30.png"/><Relationship Id="rId5" Type="http://schemas.openxmlformats.org/officeDocument/2006/relationships/image" Target="../media/image16.w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30.png"/><Relationship Id="rId5" Type="http://schemas.openxmlformats.org/officeDocument/2006/relationships/image" Target="../media/image16.w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20.bin"/><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50.wmf"/><Relationship Id="rId18" Type="http://schemas.openxmlformats.org/officeDocument/2006/relationships/oleObject" Target="../embeddings/oleObject29.bin"/><Relationship Id="rId3" Type="http://schemas.openxmlformats.org/officeDocument/2006/relationships/notesSlide" Target="../notesSlides/notesSlide33.xml"/><Relationship Id="rId7" Type="http://schemas.openxmlformats.org/officeDocument/2006/relationships/image" Target="../media/image47.emf"/><Relationship Id="rId12" Type="http://schemas.openxmlformats.org/officeDocument/2006/relationships/oleObject" Target="../embeddings/oleObject26.bin"/><Relationship Id="rId17" Type="http://schemas.openxmlformats.org/officeDocument/2006/relationships/image" Target="../media/image52.emf"/><Relationship Id="rId2" Type="http://schemas.openxmlformats.org/officeDocument/2006/relationships/slideLayout" Target="../slideLayouts/slideLayout4.xml"/><Relationship Id="rId16" Type="http://schemas.openxmlformats.org/officeDocument/2006/relationships/oleObject" Target="../embeddings/oleObject28.bin"/><Relationship Id="rId1" Type="http://schemas.openxmlformats.org/officeDocument/2006/relationships/vmlDrawing" Target="../drawings/vmlDrawing13.vml"/><Relationship Id="rId6" Type="http://schemas.openxmlformats.org/officeDocument/2006/relationships/oleObject" Target="../embeddings/oleObject23.bin"/><Relationship Id="rId11" Type="http://schemas.openxmlformats.org/officeDocument/2006/relationships/image" Target="../media/image49.emf"/><Relationship Id="rId5" Type="http://schemas.openxmlformats.org/officeDocument/2006/relationships/image" Target="../media/image46.emf"/><Relationship Id="rId15" Type="http://schemas.openxmlformats.org/officeDocument/2006/relationships/image" Target="../media/image51.emf"/><Relationship Id="rId10" Type="http://schemas.openxmlformats.org/officeDocument/2006/relationships/oleObject" Target="../embeddings/oleObject25.bin"/><Relationship Id="rId19" Type="http://schemas.openxmlformats.org/officeDocument/2006/relationships/image" Target="../media/image53.emf"/><Relationship Id="rId4" Type="http://schemas.openxmlformats.org/officeDocument/2006/relationships/oleObject" Target="../embeddings/oleObject22.bin"/><Relationship Id="rId9" Type="http://schemas.openxmlformats.org/officeDocument/2006/relationships/image" Target="../media/image48.emf"/><Relationship Id="rId14" Type="http://schemas.openxmlformats.org/officeDocument/2006/relationships/oleObject" Target="../embeddings/oleObject27.bin"/></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image" Target="../media/image56.wmf"/><Relationship Id="rId7" Type="http://schemas.openxmlformats.org/officeDocument/2006/relationships/image" Target="../media/image60.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wmf"/><Relationship Id="rId4" Type="http://schemas.openxmlformats.org/officeDocument/2006/relationships/image" Target="../media/image57.png"/><Relationship Id="rId9" Type="http://schemas.openxmlformats.org/officeDocument/2006/relationships/image" Target="../media/image62.wmf"/></Relationships>
</file>

<file path=ppt/slides/_rels/slide6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7.emf"/><Relationship Id="rId3" Type="http://schemas.openxmlformats.org/officeDocument/2006/relationships/image" Target="../media/image79.png"/><Relationship Id="rId7" Type="http://schemas.openxmlformats.org/officeDocument/2006/relationships/image" Target="../media/image74.emf"/><Relationship Id="rId12"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0.bin"/><Relationship Id="rId11" Type="http://schemas.openxmlformats.org/officeDocument/2006/relationships/image" Target="../media/image76.emf"/><Relationship Id="rId5" Type="http://schemas.openxmlformats.org/officeDocument/2006/relationships/image" Target="../media/image81.png"/><Relationship Id="rId15" Type="http://schemas.openxmlformats.org/officeDocument/2006/relationships/image" Target="../media/image78.emf"/><Relationship Id="rId10" Type="http://schemas.openxmlformats.org/officeDocument/2006/relationships/oleObject" Target="../embeddings/oleObject32.bin"/><Relationship Id="rId4" Type="http://schemas.openxmlformats.org/officeDocument/2006/relationships/image" Target="../media/image80.png"/><Relationship Id="rId9" Type="http://schemas.openxmlformats.org/officeDocument/2006/relationships/image" Target="../media/image75.emf"/><Relationship Id="rId14" Type="http://schemas.openxmlformats.org/officeDocument/2006/relationships/oleObject" Target="../embeddings/oleObject34.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p:cNvPicPr>
            <a:picLocks noChangeAspect="1" noChangeArrowheads="1"/>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
        <p:nvSpPr>
          <p:cNvPr id="21" name="Rectangle 20"/>
          <p:cNvSpPr/>
          <p:nvPr/>
        </p:nvSpPr>
        <p:spPr>
          <a:xfrm>
            <a:off x="0" y="0"/>
            <a:ext cx="9143999" cy="6858000"/>
          </a:xfrm>
          <a:prstGeom prst="rect">
            <a:avLst/>
          </a:prstGeom>
          <a:solidFill>
            <a:schemeClr val="accent1">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120775"/>
            <a:ext cx="7772400" cy="1470025"/>
          </a:xfrm>
        </p:spPr>
        <p:txBody>
          <a:bodyPr>
            <a:noAutofit/>
          </a:bodyPr>
          <a:lstStyle/>
          <a:p>
            <a:r>
              <a:rPr lang="en-US" dirty="0" smtClean="0">
                <a:effectLst>
                  <a:outerShdw blurRad="38100" dist="38100" dir="2700000" algn="tl">
                    <a:srgbClr val="000000">
                      <a:alpha val="43137"/>
                    </a:srgbClr>
                  </a:outerShdw>
                </a:effectLst>
              </a:rPr>
              <a:t>Spin-Momentum Correlations, </a:t>
            </a:r>
            <a:r>
              <a:rPr lang="en-US" dirty="0" err="1" smtClean="0">
                <a:effectLst>
                  <a:outerShdw blurRad="38100" dist="38100" dir="2700000" algn="tl">
                    <a:srgbClr val="000000">
                      <a:alpha val="43137"/>
                    </a:srgbClr>
                  </a:outerShdw>
                </a:effectLst>
              </a:rPr>
              <a:t>Aharonov</a:t>
            </a:r>
            <a:r>
              <a:rPr lang="en-US" dirty="0" smtClean="0">
                <a:effectLst>
                  <a:outerShdw blurRad="38100" dist="38100" dir="2700000" algn="tl">
                    <a:srgbClr val="000000">
                      <a:alpha val="43137"/>
                    </a:srgbClr>
                  </a:outerShdw>
                </a:effectLst>
              </a:rPr>
              <a:t>-Bohm, and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Color Entanglement in Quantum Chromodynamics</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1752600"/>
          </a:xfrm>
        </p:spPr>
        <p:txBody>
          <a:bodyPr>
            <a:normAutofit/>
          </a:bodyPr>
          <a:lstStyle/>
          <a:p>
            <a:r>
              <a:rPr lang="en-US" sz="2800" dirty="0" smtClean="0">
                <a:effectLst>
                  <a:outerShdw blurRad="50800" dist="50800" dir="5400000" algn="ctr" rotWithShape="0">
                    <a:schemeClr val="tx1"/>
                  </a:outerShdw>
                </a:effectLst>
              </a:rPr>
              <a:t>Christine A. Aidala</a:t>
            </a:r>
          </a:p>
          <a:p>
            <a:r>
              <a:rPr lang="en-US" sz="2800" dirty="0" smtClean="0">
                <a:effectLst>
                  <a:outerShdw blurRad="50800" dist="50800" dir="5400000" algn="ctr" rotWithShape="0">
                    <a:schemeClr val="tx1"/>
                  </a:outerShdw>
                </a:effectLst>
              </a:rPr>
              <a:t>University of Michigan</a:t>
            </a:r>
          </a:p>
          <a:p>
            <a:endParaRPr lang="en-US" sz="2800" dirty="0" smtClean="0">
              <a:effectLst>
                <a:outerShdw blurRad="50800" dist="50800" dir="5400000" algn="ctr" rotWithShape="0">
                  <a:schemeClr val="tx1"/>
                </a:outerShdw>
              </a:effectLst>
            </a:endParaRPr>
          </a:p>
          <a:p>
            <a:endParaRPr lang="en-US" sz="2800" dirty="0">
              <a:effectLst>
                <a:outerShdw blurRad="50800" dist="50800" dir="5400000" algn="ctr" rotWithShape="0">
                  <a:schemeClr val="tx1"/>
                </a:outerShdw>
              </a:effectLst>
            </a:endParaRPr>
          </a:p>
        </p:txBody>
      </p:sp>
      <p:sp>
        <p:nvSpPr>
          <p:cNvPr id="4" name="Rectangle 3"/>
          <p:cNvSpPr/>
          <p:nvPr/>
        </p:nvSpPr>
        <p:spPr>
          <a:xfrm>
            <a:off x="1953904" y="5791200"/>
            <a:ext cx="5257800" cy="923330"/>
          </a:xfrm>
          <a:prstGeom prst="rect">
            <a:avLst/>
          </a:prstGeom>
        </p:spPr>
        <p:txBody>
          <a:bodyPr wrap="square">
            <a:spAutoFit/>
          </a:bodyPr>
          <a:lstStyle/>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CENPA Seminar</a:t>
            </a: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University of Washington</a:t>
            </a:r>
          </a:p>
          <a:p>
            <a:pPr algn="ctr"/>
            <a:r>
              <a:rPr lang="en-US" dirty="0" smtClean="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February 1, 2018</a:t>
            </a:r>
            <a:endParaRPr lang="en-US" dirty="0">
              <a:solidFill>
                <a:srgbClr val="FFFF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5" name="Group 7"/>
          <p:cNvGrpSpPr>
            <a:grpSpLocks/>
          </p:cNvGrpSpPr>
          <p:nvPr/>
        </p:nvGrpSpPr>
        <p:grpSpPr bwMode="auto">
          <a:xfrm>
            <a:off x="685800" y="4570540"/>
            <a:ext cx="2362201" cy="1296859"/>
            <a:chOff x="1680" y="3140"/>
            <a:chExt cx="1872" cy="865"/>
          </a:xfrm>
        </p:grpSpPr>
        <p:sp>
          <p:nvSpPr>
            <p:cNvPr id="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7" name="Group 9"/>
            <p:cNvGrpSpPr>
              <a:grpSpLocks/>
            </p:cNvGrpSpPr>
            <p:nvPr/>
          </p:nvGrpSpPr>
          <p:grpSpPr bwMode="auto">
            <a:xfrm>
              <a:off x="1776" y="3140"/>
              <a:ext cx="1670" cy="852"/>
              <a:chOff x="1776" y="2666"/>
              <a:chExt cx="2208" cy="1282"/>
            </a:xfrm>
          </p:grpSpPr>
          <p:sp>
            <p:nvSpPr>
              <p:cNvPr id="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9" name="Group 11"/>
              <p:cNvGrpSpPr>
                <a:grpSpLocks/>
              </p:cNvGrpSpPr>
              <p:nvPr/>
            </p:nvGrpSpPr>
            <p:grpSpPr bwMode="auto">
              <a:xfrm>
                <a:off x="2352" y="3072"/>
                <a:ext cx="288" cy="480"/>
                <a:chOff x="4320" y="1488"/>
                <a:chExt cx="288" cy="480"/>
              </a:xfrm>
            </p:grpSpPr>
            <p:sp>
              <p:nvSpPr>
                <p:cNvPr id="16"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0"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1"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2"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3"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4" name="Text Box 18"/>
              <p:cNvSpPr txBox="1">
                <a:spLocks noChangeArrowheads="1"/>
              </p:cNvSpPr>
              <p:nvPr/>
            </p:nvSpPr>
            <p:spPr bwMode="auto">
              <a:xfrm>
                <a:off x="2823" y="2666"/>
                <a:ext cx="630" cy="491"/>
              </a:xfrm>
              <a:prstGeom prst="rect">
                <a:avLst/>
              </a:prstGeom>
              <a:noFill/>
              <a:ln w="9525">
                <a:noFill/>
                <a:miter lim="800000"/>
                <a:headEnd/>
                <a:tailEnd/>
              </a:ln>
            </p:spPr>
            <p:txBody>
              <a:bodyPr wrap="none">
                <a:spAutoFit/>
              </a:bodyPr>
              <a:lstStyle/>
              <a:p>
                <a:pPr eaLnBrk="0" hangingPunct="0"/>
                <a:r>
                  <a:rPr lang="en-US" altLang="ja-JP" sz="2500" dirty="0">
                    <a:solidFill>
                      <a:srgbClr val="FF3399"/>
                    </a:solidFill>
                    <a:ea typeface="ＭＳ Ｐゴシック"/>
                    <a:cs typeface="ＭＳ Ｐゴシック"/>
                  </a:rPr>
                  <a:t>left</a:t>
                </a:r>
              </a:p>
            </p:txBody>
          </p:sp>
          <p:sp>
            <p:nvSpPr>
              <p:cNvPr id="15" name="Text Box 19"/>
              <p:cNvSpPr txBox="1">
                <a:spLocks noChangeArrowheads="1"/>
              </p:cNvSpPr>
              <p:nvPr/>
            </p:nvSpPr>
            <p:spPr bwMode="auto">
              <a:xfrm>
                <a:off x="3073" y="3457"/>
                <a:ext cx="911" cy="491"/>
              </a:xfrm>
              <a:prstGeom prst="rect">
                <a:avLst/>
              </a:prstGeom>
              <a:noFill/>
              <a:ln w="9525">
                <a:noFill/>
                <a:miter lim="800000"/>
                <a:headEnd/>
                <a:tailEnd/>
              </a:ln>
            </p:spPr>
            <p:txBody>
              <a:bodyPr wrap="square">
                <a:spAutoFit/>
              </a:bodyPr>
              <a:lstStyle/>
              <a:p>
                <a:pPr eaLnBrk="0" hangingPunct="0"/>
                <a:r>
                  <a:rPr lang="en-US" altLang="ja-JP" sz="2500" dirty="0">
                    <a:solidFill>
                      <a:srgbClr val="FF3399"/>
                    </a:solidFill>
                    <a:ea typeface="ＭＳ Ｐゴシック"/>
                    <a:cs typeface="ＭＳ Ｐゴシック"/>
                  </a:rPr>
                  <a:t>right</a:t>
                </a:r>
              </a:p>
            </p:txBody>
          </p:sp>
        </p:grpSp>
      </p:grpSp>
      <p:pic>
        <p:nvPicPr>
          <p:cNvPr id="39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2105" y="4900112"/>
            <a:ext cx="4756095" cy="65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it-IT" smtClean="0"/>
              <a:t>Christine Aidala, CENPA Seminar, 2/1/18</a:t>
            </a:r>
            <a:endParaRPr lang="en-US"/>
          </a:p>
        </p:txBody>
      </p:sp>
      <p:sp>
        <p:nvSpPr>
          <p:cNvPr id="1169410" name="Rectangle 2"/>
          <p:cNvSpPr>
            <a:spLocks noGrp="1" noChangeArrowheads="1"/>
          </p:cNvSpPr>
          <p:nvPr>
            <p:ph type="title"/>
          </p:nvPr>
        </p:nvSpPr>
        <p:spPr>
          <a:xfrm>
            <a:off x="228600" y="228600"/>
            <a:ext cx="8686800" cy="762000"/>
          </a:xfrm>
        </p:spPr>
        <p:txBody>
          <a:bodyPr>
            <a:noAutofit/>
          </a:bodyPr>
          <a:lstStyle/>
          <a:p>
            <a:r>
              <a:rPr lang="en-US" sz="4000" dirty="0"/>
              <a:t>What have we learned in terms of this picture by now?</a:t>
            </a:r>
            <a:endParaRPr lang="en-US" sz="3800" dirty="0"/>
          </a:p>
        </p:txBody>
      </p:sp>
      <p:sp>
        <p:nvSpPr>
          <p:cNvPr id="1169411" name="Rectangle 3"/>
          <p:cNvSpPr>
            <a:spLocks noGrp="1" noChangeArrowheads="1"/>
          </p:cNvSpPr>
          <p:nvPr>
            <p:ph type="body" sz="half" idx="1"/>
          </p:nvPr>
        </p:nvSpPr>
        <p:spPr>
          <a:xfrm>
            <a:off x="228600" y="1447800"/>
            <a:ext cx="4267200" cy="4495800"/>
          </a:xfrm>
        </p:spPr>
        <p:txBody>
          <a:bodyPr>
            <a:normAutofit/>
          </a:bodyPr>
          <a:lstStyle/>
          <a:p>
            <a:r>
              <a:rPr lang="en-US" sz="2800" dirty="0" smtClean="0"/>
              <a:t>Up and down quark “valence” distributions peaked ~1/3</a:t>
            </a:r>
          </a:p>
          <a:p>
            <a:r>
              <a:rPr lang="en-US" sz="2800" dirty="0" smtClean="0"/>
              <a:t>Lots of sea quark-antiquark pairs and even more gluons!</a:t>
            </a:r>
          </a:p>
        </p:txBody>
      </p:sp>
      <p:sp>
        <p:nvSpPr>
          <p:cNvPr id="1169413" name="Text Box 5"/>
          <p:cNvSpPr txBox="1">
            <a:spLocks noChangeArrowheads="1"/>
          </p:cNvSpPr>
          <p:nvPr/>
        </p:nvSpPr>
        <p:spPr bwMode="auto">
          <a:xfrm>
            <a:off x="6756463" y="5410200"/>
            <a:ext cx="1930337" cy="323165"/>
          </a:xfrm>
          <a:prstGeom prst="rect">
            <a:avLst/>
          </a:prstGeom>
          <a:noFill/>
          <a:ln w="9525">
            <a:noFill/>
            <a:miter lim="800000"/>
            <a:headEnd/>
            <a:tailEnd/>
          </a:ln>
          <a:effectLst/>
        </p:spPr>
        <p:txBody>
          <a:bodyPr wrap="none">
            <a:spAutoFit/>
          </a:bodyPr>
          <a:lstStyle/>
          <a:p>
            <a:r>
              <a:rPr lang="en-US" sz="1500">
                <a:solidFill>
                  <a:srgbClr val="FFFFCC"/>
                </a:solidFill>
              </a:rPr>
              <a:t>PRD67, 012007 (2003)</a:t>
            </a:r>
          </a:p>
        </p:txBody>
      </p:sp>
      <p:pic>
        <p:nvPicPr>
          <p:cNvPr id="1169412" name="Picture 4"/>
          <p:cNvPicPr>
            <a:picLocks noChangeAspect="1" noChangeArrowheads="1"/>
          </p:cNvPicPr>
          <p:nvPr/>
        </p:nvPicPr>
        <p:blipFill>
          <a:blip r:embed="rId3" cstate="print"/>
          <a:srcRect/>
          <a:stretch>
            <a:fillRect/>
          </a:stretch>
        </p:blipFill>
        <p:spPr bwMode="auto">
          <a:xfrm>
            <a:off x="4859338" y="1304544"/>
            <a:ext cx="3903662" cy="4419600"/>
          </a:xfrm>
          <a:prstGeom prst="rect">
            <a:avLst/>
          </a:prstGeom>
          <a:noFill/>
          <a:ln w="9525">
            <a:noFill/>
            <a:miter lim="800000"/>
            <a:headEnd/>
            <a:tailEnd/>
          </a:ln>
          <a:effectLst/>
        </p:spPr>
      </p:pic>
      <p:sp>
        <p:nvSpPr>
          <p:cNvPr id="16" name="TextBox 15"/>
          <p:cNvSpPr txBox="1"/>
          <p:nvPr/>
        </p:nvSpPr>
        <p:spPr>
          <a:xfrm>
            <a:off x="6822072" y="5388561"/>
            <a:ext cx="1712328"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momentum fraction</a:t>
            </a:r>
            <a:endParaRPr lang="en-US" sz="1400" b="1" dirty="0">
              <a:latin typeface="Times New Roman" pitchFamily="18" charset="0"/>
              <a:cs typeface="Times New Roman" pitchFamily="18" charset="0"/>
            </a:endParaRPr>
          </a:p>
        </p:txBody>
      </p:sp>
      <p:sp>
        <p:nvSpPr>
          <p:cNvPr id="17" name="TextBox 16"/>
          <p:cNvSpPr txBox="1"/>
          <p:nvPr/>
        </p:nvSpPr>
        <p:spPr>
          <a:xfrm rot="16200000">
            <a:off x="3863545" y="3070658"/>
            <a:ext cx="2334293"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parton distribution function</a:t>
            </a:r>
            <a:endParaRPr lang="en-US" sz="1400" b="1" dirty="0">
              <a:latin typeface="Times New Roman" pitchFamily="18" charset="0"/>
              <a:cs typeface="Times New Roman" pitchFamily="18" charset="0"/>
            </a:endParaRPr>
          </a:p>
        </p:txBody>
      </p:sp>
      <p:pic>
        <p:nvPicPr>
          <p:cNvPr id="1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75835"/>
            <a:ext cx="4535672" cy="459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 name="Slide Number Placeholder 2"/>
          <p:cNvSpPr>
            <a:spLocks noGrp="1"/>
          </p:cNvSpPr>
          <p:nvPr>
            <p:ph type="sldNum" sz="quarter" idx="12"/>
          </p:nvPr>
        </p:nvSpPr>
        <p:spPr>
          <a:xfrm>
            <a:off x="6553200" y="6356350"/>
            <a:ext cx="2133600" cy="365125"/>
          </a:xfrm>
        </p:spPr>
        <p:txBody>
          <a:bodyPr/>
          <a:lstStyle/>
          <a:p>
            <a:r>
              <a:rPr lang="en-US" dirty="0"/>
              <a:t>6</a:t>
            </a:r>
          </a:p>
        </p:txBody>
      </p:sp>
      <p:pic>
        <p:nvPicPr>
          <p:cNvPr id="12" name="Picture 11" descr="threeGenerations"/>
          <p:cNvPicPr>
            <a:picLocks noChangeAspect="1" noChangeArrowheads="1"/>
          </p:cNvPicPr>
          <p:nvPr/>
        </p:nvPicPr>
        <p:blipFill>
          <a:blip r:embed="rId5">
            <a:extLst>
              <a:ext uri="{28A0092B-C50C-407E-A947-70E740481C1C}">
                <a14:useLocalDpi xmlns:a14="http://schemas.microsoft.com/office/drawing/2010/main" val="0"/>
              </a:ext>
            </a:extLst>
          </a:blip>
          <a:srcRect b="53999"/>
          <a:stretch>
            <a:fillRect/>
          </a:stretch>
        </p:blipFill>
        <p:spPr bwMode="auto">
          <a:xfrm>
            <a:off x="457200" y="4585637"/>
            <a:ext cx="3049520" cy="17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246632" y="4876800"/>
            <a:ext cx="762000" cy="1479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2969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Perturbative</a:t>
            </a:r>
            <a:r>
              <a:rPr lang="en-US" dirty="0" smtClean="0"/>
              <a:t> QCD</a:t>
            </a:r>
            <a:endParaRPr lang="en-US" dirty="0"/>
          </a:p>
        </p:txBody>
      </p:sp>
      <p:sp>
        <p:nvSpPr>
          <p:cNvPr id="5" name="Content Placeholder 4"/>
          <p:cNvSpPr>
            <a:spLocks noGrp="1"/>
          </p:cNvSpPr>
          <p:nvPr>
            <p:ph idx="1"/>
          </p:nvPr>
        </p:nvSpPr>
        <p:spPr>
          <a:xfrm>
            <a:off x="457200" y="1268104"/>
            <a:ext cx="4572000" cy="4525963"/>
          </a:xfrm>
        </p:spPr>
        <p:txBody>
          <a:bodyPr>
            <a:normAutofit fontScale="85000" lnSpcReduction="10000"/>
          </a:bodyPr>
          <a:lstStyle/>
          <a:p>
            <a:r>
              <a:rPr lang="en-US" dirty="0" smtClean="0"/>
              <a:t>Take advantage of running of strong coupling constant with energy (</a:t>
            </a:r>
            <a:r>
              <a:rPr lang="en-US" i="1" dirty="0" smtClean="0"/>
              <a:t>asymptotic freedom</a:t>
            </a:r>
            <a:r>
              <a:rPr lang="en-US" dirty="0" smtClean="0"/>
              <a:t>)—weak coupling at high energies (short distances)</a:t>
            </a:r>
          </a:p>
          <a:p>
            <a:r>
              <a:rPr lang="en-US" dirty="0" smtClean="0"/>
              <a:t>Perturbative expansion as in quantum electrodynamics (but many more diagrams due to gluon self-coupling!!)</a:t>
            </a:r>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pic>
        <p:nvPicPr>
          <p:cNvPr id="98305" name="Picture 1"/>
          <p:cNvPicPr>
            <a:picLocks noChangeAspect="1" noChangeArrowheads="1"/>
          </p:cNvPicPr>
          <p:nvPr/>
        </p:nvPicPr>
        <p:blipFill>
          <a:blip r:embed="rId3" cstate="print"/>
          <a:srcRect/>
          <a:stretch>
            <a:fillRect/>
          </a:stretch>
        </p:blipFill>
        <p:spPr bwMode="auto">
          <a:xfrm>
            <a:off x="5129643" y="1609725"/>
            <a:ext cx="3557157" cy="3495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r>
              <a:rPr lang="en-US" dirty="0"/>
              <a:t>7</a:t>
            </a:r>
          </a:p>
        </p:txBody>
      </p:sp>
    </p:spTree>
    <p:extLst>
      <p:ext uri="{BB962C8B-B14F-4D97-AF65-F5344CB8AC3E}">
        <p14:creationId xmlns:p14="http://schemas.microsoft.com/office/powerpoint/2010/main" val="2717003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Perturbative</a:t>
            </a:r>
            <a:r>
              <a:rPr lang="en-US" dirty="0" smtClean="0"/>
              <a:t> QCD</a:t>
            </a:r>
            <a:endParaRPr lang="en-US" dirty="0"/>
          </a:p>
        </p:txBody>
      </p:sp>
      <p:sp>
        <p:nvSpPr>
          <p:cNvPr id="5" name="Content Placeholder 4"/>
          <p:cNvSpPr>
            <a:spLocks noGrp="1"/>
          </p:cNvSpPr>
          <p:nvPr>
            <p:ph idx="1"/>
          </p:nvPr>
        </p:nvSpPr>
        <p:spPr>
          <a:xfrm>
            <a:off x="457200" y="1268104"/>
            <a:ext cx="4572000" cy="4525963"/>
          </a:xfrm>
        </p:spPr>
        <p:txBody>
          <a:bodyPr>
            <a:normAutofit fontScale="85000" lnSpcReduction="10000"/>
          </a:bodyPr>
          <a:lstStyle/>
          <a:p>
            <a:r>
              <a:rPr lang="en-US" dirty="0" smtClean="0"/>
              <a:t>Take advantage of running of strong coupling constant with energy (</a:t>
            </a:r>
            <a:r>
              <a:rPr lang="en-US" i="1" dirty="0" smtClean="0"/>
              <a:t>asymptotic freedom</a:t>
            </a:r>
            <a:r>
              <a:rPr lang="en-US" dirty="0" smtClean="0"/>
              <a:t>)—weak coupling at high energies (short distances)</a:t>
            </a:r>
          </a:p>
          <a:p>
            <a:r>
              <a:rPr lang="en-US" dirty="0" smtClean="0"/>
              <a:t>Perturbative expansion as in quantum electrodynamics (but many more diagrams due to gluon self-coupling!!)</a:t>
            </a:r>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pic>
        <p:nvPicPr>
          <p:cNvPr id="98305" name="Picture 1"/>
          <p:cNvPicPr>
            <a:picLocks noChangeAspect="1" noChangeArrowheads="1"/>
          </p:cNvPicPr>
          <p:nvPr/>
        </p:nvPicPr>
        <p:blipFill>
          <a:blip r:embed="rId3" cstate="print"/>
          <a:srcRect/>
          <a:stretch>
            <a:fillRect/>
          </a:stretch>
        </p:blipFill>
        <p:spPr bwMode="auto">
          <a:xfrm>
            <a:off x="5129643" y="1609725"/>
            <a:ext cx="3557157" cy="3495675"/>
          </a:xfrm>
          <a:prstGeom prst="rect">
            <a:avLst/>
          </a:prstGeom>
          <a:noFill/>
          <a:ln w="9525">
            <a:noFill/>
            <a:miter lim="800000"/>
            <a:headEnd/>
            <a:tailEnd/>
          </a:ln>
        </p:spPr>
      </p:pic>
      <p:sp>
        <p:nvSpPr>
          <p:cNvPr id="7" name="Text Box 10"/>
          <p:cNvSpPr txBox="1">
            <a:spLocks noChangeArrowheads="1"/>
          </p:cNvSpPr>
          <p:nvPr/>
        </p:nvSpPr>
        <p:spPr bwMode="auto">
          <a:xfrm>
            <a:off x="1143000" y="5105400"/>
            <a:ext cx="6934200" cy="1569660"/>
          </a:xfrm>
          <a:prstGeom prst="rect">
            <a:avLst/>
          </a:prstGeom>
          <a:solidFill>
            <a:srgbClr val="00FFFF"/>
          </a:solidFill>
          <a:ln w="9525">
            <a:solidFill>
              <a:schemeClr val="tx1"/>
            </a:solidFill>
            <a:miter lim="800000"/>
            <a:headEnd/>
            <a:tailEnd/>
          </a:ln>
          <a:effectLst/>
        </p:spPr>
        <p:txBody>
          <a:bodyPr>
            <a:spAutoFit/>
          </a:bodyPr>
          <a:lstStyle/>
          <a:p>
            <a:pPr algn="ctr"/>
            <a:r>
              <a:rPr lang="en-US" sz="3200" i="1" dirty="0" smtClean="0">
                <a:latin typeface="Times New Roman" pitchFamily="18" charset="0"/>
                <a:cs typeface="Times New Roman" pitchFamily="18" charset="0"/>
              </a:rPr>
              <a:t>Provides one rigorous way of relating the fundamental field theory to a variety of physical observables!</a:t>
            </a:r>
            <a:endParaRPr lang="en-US" sz="3200" i="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7</a:t>
            </a:r>
            <a:endParaRPr lang="en-US" dirty="0"/>
          </a:p>
        </p:txBody>
      </p:sp>
    </p:spTree>
    <p:extLst>
      <p:ext uri="{BB962C8B-B14F-4D97-AF65-F5344CB8AC3E}">
        <p14:creationId xmlns:p14="http://schemas.microsoft.com/office/powerpoint/2010/main" val="751979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Factorization and universality in </a:t>
            </a:r>
            <a:r>
              <a:rPr lang="en-US" dirty="0" err="1" smtClean="0"/>
              <a:t>perturbative</a:t>
            </a:r>
            <a:r>
              <a:rPr lang="en-US" dirty="0" smtClean="0"/>
              <a:t> QCD</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sz="2600" dirty="0"/>
              <a:t>S</a:t>
            </a:r>
            <a:r>
              <a:rPr lang="en-US" sz="2600" dirty="0" smtClean="0"/>
              <a:t>ystematically </a:t>
            </a:r>
            <a:r>
              <a:rPr lang="en-US" sz="2600" i="1" dirty="0" smtClean="0"/>
              <a:t>factorize</a:t>
            </a:r>
            <a:r>
              <a:rPr lang="en-US" sz="2600" dirty="0" smtClean="0"/>
              <a:t> short- and long-distance physics</a:t>
            </a:r>
          </a:p>
          <a:p>
            <a:pPr lvl="1"/>
            <a:r>
              <a:rPr lang="en-US" sz="2400" dirty="0" smtClean="0"/>
              <a:t>Observable physical QCD processes always involve at least one “long-distance” scale of ~10</a:t>
            </a:r>
            <a:r>
              <a:rPr lang="en-US" sz="2400" baseline="30000" dirty="0" smtClean="0"/>
              <a:t>-15</a:t>
            </a:r>
            <a:r>
              <a:rPr lang="en-US" sz="2400" dirty="0" smtClean="0"/>
              <a:t> m describing bound-state structure (confinement)!</a:t>
            </a:r>
          </a:p>
          <a:p>
            <a:r>
              <a:rPr lang="en-US" sz="2600" dirty="0" smtClean="0"/>
              <a:t>Long-distance (i.e. not </a:t>
            </a:r>
            <a:r>
              <a:rPr lang="en-US" sz="2600" dirty="0" err="1" smtClean="0"/>
              <a:t>perturbatively</a:t>
            </a:r>
            <a:r>
              <a:rPr lang="en-US" sz="2600" dirty="0" smtClean="0"/>
              <a:t> calculable) functions describing structure need to be </a:t>
            </a:r>
            <a:r>
              <a:rPr lang="en-US" sz="2600" i="1" dirty="0" smtClean="0"/>
              <a:t>universal</a:t>
            </a:r>
            <a:r>
              <a:rPr lang="en-US" sz="2600" dirty="0" smtClean="0"/>
              <a:t> </a:t>
            </a:r>
          </a:p>
          <a:p>
            <a:pPr lvl="1"/>
            <a:r>
              <a:rPr lang="en-US" sz="2200" dirty="0" smtClean="0"/>
              <a:t>Physically meaningful descriptions</a:t>
            </a:r>
          </a:p>
          <a:p>
            <a:pPr lvl="1"/>
            <a:r>
              <a:rPr lang="en-US" sz="2200" dirty="0" smtClean="0"/>
              <a:t>Portable across calculations for many processes</a:t>
            </a:r>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6" name="Text Box 10"/>
          <p:cNvSpPr txBox="1">
            <a:spLocks noChangeArrowheads="1"/>
          </p:cNvSpPr>
          <p:nvPr/>
        </p:nvSpPr>
        <p:spPr bwMode="auto">
          <a:xfrm>
            <a:off x="838200" y="5059740"/>
            <a:ext cx="7211704"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sym typeface="Wingdings" pitchFamily="2" charset="2"/>
              </a:rPr>
              <a:t>C</a:t>
            </a:r>
            <a:r>
              <a:rPr lang="en-US" sz="2400" dirty="0" smtClean="0">
                <a:latin typeface="Times New Roman" pitchFamily="18" charset="0"/>
                <a:cs typeface="Times New Roman" pitchFamily="18" charset="0"/>
              </a:rPr>
              <a:t>onstrain functions describing proton structure by measuring scattering cross sections in many colliding systems over wide kinematic range and performing </a:t>
            </a:r>
          </a:p>
          <a:p>
            <a:pPr algn="ctr"/>
            <a:r>
              <a:rPr lang="en-US" sz="2400" i="1" dirty="0" smtClean="0">
                <a:latin typeface="Times New Roman" pitchFamily="18" charset="0"/>
                <a:cs typeface="Times New Roman" pitchFamily="18" charset="0"/>
              </a:rPr>
              <a:t>simultaneous fits to world data</a:t>
            </a:r>
          </a:p>
        </p:txBody>
      </p:sp>
      <p:sp>
        <p:nvSpPr>
          <p:cNvPr id="5" name="Slide Number Placeholder 4"/>
          <p:cNvSpPr>
            <a:spLocks noGrp="1"/>
          </p:cNvSpPr>
          <p:nvPr>
            <p:ph type="sldNum" sz="quarter" idx="12"/>
          </p:nvPr>
        </p:nvSpPr>
        <p:spPr/>
        <p:txBody>
          <a:bodyPr/>
          <a:lstStyle/>
          <a:p>
            <a:r>
              <a:rPr lang="en-US" dirty="0" smtClean="0"/>
              <a:t>8</a:t>
            </a:r>
            <a:endParaRPr lang="en-US" dirty="0"/>
          </a:p>
        </p:txBody>
      </p:sp>
    </p:spTree>
    <p:extLst>
      <p:ext uri="{BB962C8B-B14F-4D97-AF65-F5344CB8AC3E}">
        <p14:creationId xmlns:p14="http://schemas.microsoft.com/office/powerpoint/2010/main" val="51831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Factorization and universality in </a:t>
            </a:r>
            <a:r>
              <a:rPr lang="en-US" dirty="0" err="1" smtClean="0"/>
              <a:t>perturbative</a:t>
            </a:r>
            <a:r>
              <a:rPr lang="en-US" dirty="0" smtClean="0"/>
              <a:t> QCD</a:t>
            </a:r>
            <a:endParaRPr lang="en-US" dirty="0"/>
          </a:p>
        </p:txBody>
      </p:sp>
      <p:sp>
        <p:nvSpPr>
          <p:cNvPr id="3" name="Content Placeholder 2"/>
          <p:cNvSpPr>
            <a:spLocks noGrp="1"/>
          </p:cNvSpPr>
          <p:nvPr>
            <p:ph idx="1"/>
          </p:nvPr>
        </p:nvSpPr>
        <p:spPr>
          <a:xfrm>
            <a:off x="457200" y="1676400"/>
            <a:ext cx="8229600" cy="4525963"/>
          </a:xfrm>
        </p:spPr>
        <p:txBody>
          <a:bodyPr>
            <a:normAutofit/>
          </a:bodyPr>
          <a:lstStyle/>
          <a:p>
            <a:r>
              <a:rPr lang="en-US" sz="2600" dirty="0"/>
              <a:t>S</a:t>
            </a:r>
            <a:r>
              <a:rPr lang="en-US" sz="2600" dirty="0" smtClean="0"/>
              <a:t>ystematically </a:t>
            </a:r>
            <a:r>
              <a:rPr lang="en-US" sz="2600" i="1" dirty="0" smtClean="0"/>
              <a:t>factorize</a:t>
            </a:r>
            <a:r>
              <a:rPr lang="en-US" sz="2600" dirty="0" smtClean="0"/>
              <a:t> short- and long-distance physics</a:t>
            </a:r>
          </a:p>
          <a:p>
            <a:pPr lvl="1"/>
            <a:r>
              <a:rPr lang="en-US" sz="2400" dirty="0" smtClean="0"/>
              <a:t>Observable physical QCD processes always involve at least one “long-distance” scale of ~10</a:t>
            </a:r>
            <a:r>
              <a:rPr lang="en-US" sz="2400" baseline="30000" dirty="0" smtClean="0"/>
              <a:t>-15</a:t>
            </a:r>
            <a:r>
              <a:rPr lang="en-US" sz="2400" dirty="0" smtClean="0"/>
              <a:t> m describing bound-state structure (confinement)!</a:t>
            </a:r>
          </a:p>
          <a:p>
            <a:r>
              <a:rPr lang="en-US" sz="2600" dirty="0" smtClean="0"/>
              <a:t>Long-distance (i.e. not </a:t>
            </a:r>
            <a:r>
              <a:rPr lang="en-US" sz="2600" dirty="0" err="1" smtClean="0"/>
              <a:t>perturbatively</a:t>
            </a:r>
            <a:r>
              <a:rPr lang="en-US" sz="2600" dirty="0" smtClean="0"/>
              <a:t> calculable) functions describing structure need to be </a:t>
            </a:r>
            <a:r>
              <a:rPr lang="en-US" sz="2600" i="1" dirty="0" smtClean="0"/>
              <a:t>universal</a:t>
            </a:r>
            <a:r>
              <a:rPr lang="en-US" sz="2600" dirty="0" smtClean="0"/>
              <a:t> </a:t>
            </a:r>
          </a:p>
          <a:p>
            <a:pPr lvl="1"/>
            <a:r>
              <a:rPr lang="en-US" sz="2200" dirty="0" smtClean="0"/>
              <a:t>Physically meaningful descriptions</a:t>
            </a:r>
          </a:p>
          <a:p>
            <a:pPr lvl="1"/>
            <a:r>
              <a:rPr lang="en-US" sz="2200" dirty="0" smtClean="0"/>
              <a:t>Portable across calculations for many processes</a:t>
            </a:r>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6" name="Text Box 10"/>
          <p:cNvSpPr txBox="1">
            <a:spLocks noChangeArrowheads="1"/>
          </p:cNvSpPr>
          <p:nvPr/>
        </p:nvSpPr>
        <p:spPr bwMode="auto">
          <a:xfrm>
            <a:off x="838200" y="5059740"/>
            <a:ext cx="7211704" cy="156966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dirty="0" smtClean="0">
                <a:latin typeface="Times New Roman" pitchFamily="18" charset="0"/>
                <a:cs typeface="Times New Roman" pitchFamily="18" charset="0"/>
                <a:sym typeface="Wingdings" pitchFamily="2" charset="2"/>
              </a:rPr>
              <a:t>C</a:t>
            </a:r>
            <a:r>
              <a:rPr lang="en-US" sz="2400" dirty="0" smtClean="0">
                <a:latin typeface="Times New Roman" pitchFamily="18" charset="0"/>
                <a:cs typeface="Times New Roman" pitchFamily="18" charset="0"/>
              </a:rPr>
              <a:t>onstrain functions describing proton structure by measuring scattering cross sections in many colliding systems over wide kinematic range and performing </a:t>
            </a:r>
          </a:p>
          <a:p>
            <a:pPr algn="ctr"/>
            <a:r>
              <a:rPr lang="en-US" sz="2400" i="1" dirty="0" smtClean="0">
                <a:latin typeface="Times New Roman" pitchFamily="18" charset="0"/>
                <a:cs typeface="Times New Roman" pitchFamily="18" charset="0"/>
              </a:rPr>
              <a:t>simultaneous fits to world data</a:t>
            </a:r>
          </a:p>
        </p:txBody>
      </p:sp>
      <p:sp>
        <p:nvSpPr>
          <p:cNvPr id="5" name="Slide Number Placeholder 4"/>
          <p:cNvSpPr>
            <a:spLocks noGrp="1"/>
          </p:cNvSpPr>
          <p:nvPr>
            <p:ph type="sldNum" sz="quarter" idx="12"/>
          </p:nvPr>
        </p:nvSpPr>
        <p:spPr/>
        <p:txBody>
          <a:bodyPr/>
          <a:lstStyle/>
          <a:p>
            <a:r>
              <a:rPr lang="en-US" dirty="0" smtClean="0"/>
              <a:t>8</a:t>
            </a:r>
            <a:endParaRPr lang="en-US" dirty="0"/>
          </a:p>
        </p:txBody>
      </p:sp>
      <p:sp>
        <p:nvSpPr>
          <p:cNvPr id="7" name="Text Box 10"/>
          <p:cNvSpPr txBox="1">
            <a:spLocks noChangeArrowheads="1"/>
          </p:cNvSpPr>
          <p:nvPr/>
        </p:nvSpPr>
        <p:spPr bwMode="auto">
          <a:xfrm>
            <a:off x="5102216" y="3124200"/>
            <a:ext cx="3935104" cy="1785104"/>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sym typeface="Wingdings" pitchFamily="2" charset="2"/>
              </a:rPr>
              <a:t>Note: </a:t>
            </a:r>
            <a:r>
              <a:rPr lang="en-US" sz="2200" dirty="0" err="1" smtClean="0">
                <a:latin typeface="Times New Roman" pitchFamily="18" charset="0"/>
                <a:cs typeface="Times New Roman" pitchFamily="18" charset="0"/>
                <a:sym typeface="Wingdings" pitchFamily="2" charset="2"/>
              </a:rPr>
              <a:t>Nonperturbative</a:t>
            </a:r>
            <a:r>
              <a:rPr lang="en-US" sz="2200" dirty="0" smtClean="0">
                <a:latin typeface="Times New Roman" pitchFamily="18" charset="0"/>
                <a:cs typeface="Times New Roman" pitchFamily="18" charset="0"/>
                <a:sym typeface="Wingdings" pitchFamily="2" charset="2"/>
              </a:rPr>
              <a:t> lattice QCD techniques have made tremendous progress toward </a:t>
            </a:r>
            <a:r>
              <a:rPr lang="en-US" sz="2200" i="1" dirty="0" smtClean="0">
                <a:latin typeface="Times New Roman" pitchFamily="18" charset="0"/>
                <a:cs typeface="Times New Roman" pitchFamily="18" charset="0"/>
                <a:sym typeface="Wingdings" pitchFamily="2" charset="2"/>
              </a:rPr>
              <a:t>ab initio </a:t>
            </a:r>
            <a:r>
              <a:rPr lang="en-US" sz="2200" dirty="0" smtClean="0">
                <a:latin typeface="Times New Roman" pitchFamily="18" charset="0"/>
                <a:cs typeface="Times New Roman" pitchFamily="18" charset="0"/>
                <a:sym typeface="Wingdings" pitchFamily="2" charset="2"/>
              </a:rPr>
              <a:t>calculations of proton structure in last ~5 years!</a:t>
            </a:r>
            <a:endParaRPr lang="en-US" sz="22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0381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4"/>
          <p:cNvSpPr txBox="1">
            <a:spLocks noChangeArrowheads="1"/>
          </p:cNvSpPr>
          <p:nvPr/>
        </p:nvSpPr>
        <p:spPr bwMode="auto">
          <a:xfrm>
            <a:off x="2819400" y="3124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Vast majority of past four decades focused on </a:t>
            </a:r>
          </a:p>
          <a:p>
            <a:pPr algn="ctr"/>
            <a:r>
              <a:rPr lang="en-US" sz="2200" i="1" dirty="0" smtClean="0">
                <a:solidFill>
                  <a:schemeClr val="tx1"/>
                </a:solidFill>
                <a:latin typeface="Times New Roman" pitchFamily="18" charset="0"/>
                <a:cs typeface="Times New Roman" pitchFamily="18" charset="0"/>
              </a:rPr>
              <a:t>1-dimensional</a:t>
            </a:r>
            <a:r>
              <a:rPr lang="en-US" sz="2200" dirty="0" smtClean="0">
                <a:solidFill>
                  <a:schemeClr val="tx1"/>
                </a:solidFill>
                <a:latin typeface="Times New Roman" pitchFamily="18" charset="0"/>
                <a:cs typeface="Times New Roman" pitchFamily="18" charset="0"/>
              </a:rPr>
              <a:t> momentum structure!  Since 1990s starting to consider transverse components . . .</a:t>
            </a:r>
            <a:endParaRPr lang="en-US" sz="2200" dirty="0">
              <a:solidFill>
                <a:schemeClr val="tx1"/>
              </a:solidFill>
              <a:latin typeface="Times New Roman" pitchFamily="18" charset="0"/>
              <a:cs typeface="Times New Roman" pitchFamily="18" charset="0"/>
            </a:endParaRPr>
          </a:p>
        </p:txBody>
      </p:sp>
      <p:sp>
        <p:nvSpPr>
          <p:cNvPr id="2" name="Title 1"/>
          <p:cNvSpPr>
            <a:spLocks noGrp="1"/>
          </p:cNvSpPr>
          <p:nvPr>
            <p:ph type="title"/>
          </p:nvPr>
        </p:nvSpPr>
        <p:spPr/>
        <p:txBody>
          <a:bodyPr>
            <a:normAutofit fontScale="90000"/>
          </a:bodyPr>
          <a:lstStyle/>
          <a:p>
            <a:r>
              <a:rPr lang="en-US" dirty="0" smtClean="0"/>
              <a:t>Mapping out the quark-gluon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298640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linds(horizontal)">
                                      <p:cBhvr>
                                        <p:cTn id="7" dur="1000"/>
                                        <p:tgtEl>
                                          <p:spTgt spid="5">
                                            <p:txEl>
                                              <p:pRg st="4" end="4"/>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animEffect transition="in" filter="blinds(horizontal)">
                                      <p:cBhvr>
                                        <p:cTn id="11" dur="1000"/>
                                        <p:tgtEl>
                                          <p:spTgt spid="5">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out the quark-gluon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7" name="Text Box 34"/>
          <p:cNvSpPr txBox="1">
            <a:spLocks noChangeArrowheads="1"/>
          </p:cNvSpPr>
          <p:nvPr/>
        </p:nvSpPr>
        <p:spPr bwMode="auto">
          <a:xfrm>
            <a:off x="2819400" y="36926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Polarized protons first studied in </a:t>
            </a:r>
            <a:r>
              <a:rPr lang="en-US" sz="2200" dirty="0" smtClean="0">
                <a:solidFill>
                  <a:schemeClr val="tx1"/>
                </a:solidFill>
                <a:latin typeface="Times New Roman" pitchFamily="18" charset="0"/>
                <a:cs typeface="Times New Roman" pitchFamily="18" charset="0"/>
              </a:rPr>
              <a:t>1980s</a:t>
            </a:r>
            <a:r>
              <a:rPr lang="en-US" sz="2200" dirty="0" smtClean="0">
                <a:latin typeface="Times New Roman" pitchFamily="18" charset="0"/>
                <a:cs typeface="Times New Roman" pitchFamily="18" charset="0"/>
              </a:rPr>
              <a:t>.  How </a:t>
            </a:r>
            <a:r>
              <a:rPr lang="en-US" sz="2200" dirty="0" smtClean="0">
                <a:solidFill>
                  <a:schemeClr val="tx1"/>
                </a:solidFill>
                <a:latin typeface="Times New Roman" pitchFamily="18" charset="0"/>
                <a:cs typeface="Times New Roman" pitchFamily="18" charset="0"/>
              </a:rPr>
              <a:t>angular momentum of quarks and gluons add up still not well understood!</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398858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out the quark-gluon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8" name="Text Box 34"/>
          <p:cNvSpPr txBox="1">
            <a:spLocks noChangeArrowheads="1"/>
          </p:cNvSpPr>
          <p:nvPr/>
        </p:nvSpPr>
        <p:spPr bwMode="auto">
          <a:xfrm>
            <a:off x="2819400" y="42672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latin typeface="Times New Roman" pitchFamily="18" charset="0"/>
                <a:cs typeface="Times New Roman" pitchFamily="18" charset="0"/>
              </a:rPr>
              <a:t>Good measurements of flavor distributions in valence region.  Flavor structure at lower momentum fractions still yielding surprises!</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62239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out the quark-gluon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9" name="Text Box 34"/>
          <p:cNvSpPr txBox="1">
            <a:spLocks noChangeArrowheads="1"/>
          </p:cNvSpPr>
          <p:nvPr/>
        </p:nvSpPr>
        <p:spPr bwMode="auto">
          <a:xfrm>
            <a:off x="2819400" y="2590800"/>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Theoretical and experimental concepts to describe and access position only born in mid-1990s.  </a:t>
            </a:r>
            <a:r>
              <a:rPr lang="en-US" sz="2200" dirty="0" smtClean="0">
                <a:latin typeface="Times New Roman" pitchFamily="18" charset="0"/>
                <a:cs typeface="Times New Roman" pitchFamily="18" charset="0"/>
              </a:rPr>
              <a:t>Pioneering measurements over past decade.</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27822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Mapping out the quark-gluon structure </a:t>
            </a:r>
            <a:br>
              <a:rPr lang="en-US" dirty="0" smtClean="0"/>
            </a:br>
            <a:r>
              <a:rPr lang="en-US" dirty="0" smtClean="0"/>
              <a:t>of the proton</a:t>
            </a:r>
            <a:endParaRPr lang="en-US" dirty="0"/>
          </a:p>
        </p:txBody>
      </p:sp>
      <p:sp>
        <p:nvSpPr>
          <p:cNvPr id="5" name="Content Placeholder 4"/>
          <p:cNvSpPr>
            <a:spLocks noGrp="1"/>
          </p:cNvSpPr>
          <p:nvPr>
            <p:ph idx="1"/>
          </p:nvPr>
        </p:nvSpPr>
        <p:spPr/>
        <p:txBody>
          <a:bodyPr/>
          <a:lstStyle/>
          <a:p>
            <a:pPr>
              <a:buNone/>
            </a:pPr>
            <a:r>
              <a:rPr lang="en-US" dirty="0" smtClean="0"/>
              <a:t>What does the proton look like in terms of the quarks and gluons inside it?</a:t>
            </a:r>
          </a:p>
          <a:p>
            <a:r>
              <a:rPr lang="en-US" i="1" dirty="0" smtClean="0"/>
              <a:t>Position </a:t>
            </a:r>
          </a:p>
          <a:p>
            <a:r>
              <a:rPr lang="en-US" i="1" dirty="0" smtClean="0"/>
              <a:t>Momentum</a:t>
            </a:r>
          </a:p>
          <a:p>
            <a:r>
              <a:rPr lang="en-US" i="1" dirty="0" smtClean="0"/>
              <a:t>Spin</a:t>
            </a:r>
          </a:p>
          <a:p>
            <a:r>
              <a:rPr lang="en-US" i="1" dirty="0" smtClean="0"/>
              <a:t>Flavor</a:t>
            </a:r>
          </a:p>
          <a:p>
            <a:r>
              <a:rPr lang="en-US" i="1" dirty="0" smtClean="0"/>
              <a:t>Color</a:t>
            </a:r>
            <a:endParaRPr lang="en-US" i="1"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10" name="Text Box 34"/>
          <p:cNvSpPr txBox="1">
            <a:spLocks noChangeArrowheads="1"/>
          </p:cNvSpPr>
          <p:nvPr/>
        </p:nvSpPr>
        <p:spPr bwMode="auto">
          <a:xfrm>
            <a:off x="2819400" y="4911804"/>
            <a:ext cx="6324600" cy="1107996"/>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dirty="0" smtClean="0">
                <a:solidFill>
                  <a:schemeClr val="tx1"/>
                </a:solidFill>
                <a:latin typeface="Times New Roman" pitchFamily="18" charset="0"/>
                <a:cs typeface="Times New Roman" pitchFamily="18" charset="0"/>
              </a:rPr>
              <a:t>Accounted for </a:t>
            </a:r>
            <a:r>
              <a:rPr lang="en-US" sz="2200" dirty="0" smtClean="0">
                <a:latin typeface="Times New Roman" pitchFamily="18" charset="0"/>
                <a:cs typeface="Times New Roman" pitchFamily="18" charset="0"/>
              </a:rPr>
              <a:t>theoretically</a:t>
            </a:r>
            <a:r>
              <a:rPr lang="en-US" sz="2200" dirty="0" smtClean="0">
                <a:solidFill>
                  <a:schemeClr val="tx1"/>
                </a:solidFill>
                <a:latin typeface="Times New Roman" pitchFamily="18" charset="0"/>
                <a:cs typeface="Times New Roman" pitchFamily="18" charset="0"/>
              </a:rPr>
              <a:t> from beginning of QCD, but more detailed, potentially observable effects of color flow have come to forefront in last </a:t>
            </a:r>
            <a:r>
              <a:rPr lang="en-US" sz="2200" dirty="0" smtClean="0">
                <a:latin typeface="Times New Roman" pitchFamily="18" charset="0"/>
                <a:cs typeface="Times New Roman" pitchFamily="18" charset="0"/>
              </a:rPr>
              <a:t>few</a:t>
            </a:r>
            <a:r>
              <a:rPr lang="en-US" sz="2200" dirty="0" smtClean="0">
                <a:solidFill>
                  <a:schemeClr val="tx1"/>
                </a:solidFill>
                <a:latin typeface="Times New Roman" pitchFamily="18" charset="0"/>
                <a:cs typeface="Times New Roman" pitchFamily="18" charset="0"/>
              </a:rPr>
              <a:t> years . . .</a:t>
            </a:r>
            <a:endParaRPr lang="en-US" sz="2200"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r>
              <a:rPr lang="en-US" dirty="0" smtClean="0"/>
              <a:t>9</a:t>
            </a:r>
            <a:endParaRPr lang="en-US" dirty="0"/>
          </a:p>
        </p:txBody>
      </p:sp>
    </p:spTree>
    <p:extLst>
      <p:ext uri="{BB962C8B-B14F-4D97-AF65-F5344CB8AC3E}">
        <p14:creationId xmlns:p14="http://schemas.microsoft.com/office/powerpoint/2010/main" val="21778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it-IT" smtClean="0"/>
              <a:t>Christine Aidala, CENPA Seminar, 2/1/18</a:t>
            </a:r>
            <a:endParaRPr lang="en-US"/>
          </a:p>
        </p:txBody>
      </p:sp>
      <p:sp>
        <p:nvSpPr>
          <p:cNvPr id="1526787" name="Rectangle 3"/>
          <p:cNvSpPr>
            <a:spLocks noGrp="1" noChangeArrowheads="1"/>
          </p:cNvSpPr>
          <p:nvPr>
            <p:ph type="title"/>
          </p:nvPr>
        </p:nvSpPr>
        <p:spPr>
          <a:xfrm>
            <a:off x="228600" y="228600"/>
            <a:ext cx="8686800" cy="838200"/>
          </a:xfrm>
        </p:spPr>
        <p:txBody>
          <a:bodyPr>
            <a:noAutofit/>
          </a:bodyPr>
          <a:lstStyle/>
          <a:p>
            <a:r>
              <a:rPr lang="en-US" sz="3800" dirty="0"/>
              <a:t>Theory of </a:t>
            </a:r>
            <a:r>
              <a:rPr lang="en-US" sz="3800" dirty="0" smtClean="0"/>
              <a:t>strong </a:t>
            </a:r>
            <a:r>
              <a:rPr lang="en-US" sz="3800" smtClean="0"/>
              <a:t>nuclear </a:t>
            </a:r>
            <a:r>
              <a:rPr lang="en-US" sz="3800" smtClean="0"/>
              <a:t>interaction: </a:t>
            </a:r>
            <a:r>
              <a:rPr lang="en-US" sz="3800" dirty="0" smtClean="0"/>
              <a:t/>
            </a:r>
            <a:br>
              <a:rPr lang="en-US" sz="3800" dirty="0" smtClean="0"/>
            </a:br>
            <a:r>
              <a:rPr lang="en-US" sz="3800" dirty="0" smtClean="0"/>
              <a:t>Quantum Chromodynamics</a:t>
            </a:r>
            <a:endParaRPr lang="en-US" sz="3800" dirty="0"/>
          </a:p>
        </p:txBody>
      </p:sp>
      <p:sp>
        <p:nvSpPr>
          <p:cNvPr id="1526788" name="Rectangle 4"/>
          <p:cNvSpPr>
            <a:spLocks noGrp="1" noChangeArrowheads="1"/>
          </p:cNvSpPr>
          <p:nvPr>
            <p:ph type="body" idx="1"/>
          </p:nvPr>
        </p:nvSpPr>
        <p:spPr>
          <a:xfrm>
            <a:off x="304800" y="1676400"/>
            <a:ext cx="8458200" cy="4114800"/>
          </a:xfrm>
          <a:noFill/>
          <a:ln/>
        </p:spPr>
        <p:txBody>
          <a:bodyPr lIns="92075" tIns="46038" rIns="92075" bIns="46038">
            <a:normAutofit/>
          </a:bodyPr>
          <a:lstStyle/>
          <a:p>
            <a:pPr marL="571500" lvl="1" indent="-457200">
              <a:buFont typeface="Arial" panose="020B0604020202020204" pitchFamily="34" charset="0"/>
              <a:buChar char="•"/>
              <a:tabLst>
                <a:tab pos="1258888" algn="l"/>
              </a:tabLst>
            </a:pPr>
            <a:r>
              <a:rPr lang="en-GB" sz="2900" dirty="0">
                <a:sym typeface="Symbol" pitchFamily="18" charset="2"/>
              </a:rPr>
              <a:t>F</a:t>
            </a:r>
            <a:r>
              <a:rPr lang="en-GB" sz="2900" dirty="0" smtClean="0">
                <a:sym typeface="Symbol" pitchFamily="18" charset="2"/>
              </a:rPr>
              <a:t>undamental field theory in hand since the early 1970s—BUT . . .</a:t>
            </a:r>
          </a:p>
          <a:p>
            <a:pPr marL="571500" lvl="1" indent="-457200">
              <a:buFont typeface="Arial" panose="020B0604020202020204" pitchFamily="34" charset="0"/>
              <a:buChar char="•"/>
              <a:tabLst>
                <a:tab pos="1258888" algn="l"/>
              </a:tabLst>
            </a:pPr>
            <a:r>
              <a:rPr lang="en-GB" sz="2900" dirty="0" smtClean="0">
                <a:sym typeface="Symbol" pitchFamily="18" charset="2"/>
              </a:rPr>
              <a:t>Quark and gluon degrees of freedom in the theory cannot be observed or manipulated directly in experiment!</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a:t>
            </a:fld>
            <a:endParaRPr lang="en-US"/>
          </a:p>
        </p:txBody>
      </p:sp>
      <p:pic>
        <p:nvPicPr>
          <p:cNvPr id="20542" name="Picture 62" descr="https://d22izw7byeupn1.cloudfront.net/journals/PRL/key_images/10.1103/PhysRevLett.113.1520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606421"/>
            <a:ext cx="3111499" cy="31115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0" y="4343400"/>
            <a:ext cx="5257800" cy="830997"/>
          </a:xfrm>
          <a:prstGeom prst="rect">
            <a:avLst/>
          </a:prstGeom>
          <a:noFill/>
        </p:spPr>
        <p:txBody>
          <a:bodyPr wrap="square" rtlCol="0">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Color </a:t>
            </a:r>
            <a:r>
              <a:rPr lang="en-US" sz="2400" i="1" dirty="0" smtClean="0">
                <a:solidFill>
                  <a:srgbClr val="FFFFCC"/>
                </a:solidFill>
                <a:latin typeface="Times New Roman" panose="02020603050405020304" pitchFamily="18" charset="0"/>
                <a:cs typeface="Times New Roman" panose="02020603050405020304" pitchFamily="18" charset="0"/>
              </a:rPr>
              <a:t>confinement</a:t>
            </a:r>
            <a:r>
              <a:rPr lang="en-US" sz="2400" dirty="0" smtClean="0">
                <a:solidFill>
                  <a:srgbClr val="FFFFCC"/>
                </a:solidFill>
                <a:latin typeface="Times New Roman" panose="02020603050405020304" pitchFamily="18" charset="0"/>
                <a:cs typeface="Times New Roman" panose="02020603050405020304" pitchFamily="18" charset="0"/>
              </a:rPr>
              <a:t>—quarks and gluons are confined to color-neutral bound states</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72686" y="5715000"/>
            <a:ext cx="2666114" cy="584775"/>
          </a:xfrm>
          <a:prstGeom prst="rect">
            <a:avLst/>
          </a:prstGeom>
          <a:noFill/>
        </p:spPr>
        <p:txBody>
          <a:bodyPr wrap="none" rtlCol="0">
            <a:spAutoFit/>
          </a:bodyPr>
          <a:lstStyle/>
          <a:p>
            <a:r>
              <a:rPr lang="en-US" sz="1600" dirty="0" smtClean="0">
                <a:solidFill>
                  <a:srgbClr val="FFFFCC"/>
                </a:solidFill>
              </a:rPr>
              <a:t>CLAS, PRL 113, 152004 (2014)</a:t>
            </a:r>
          </a:p>
          <a:p>
            <a:r>
              <a:rPr lang="en-US" sz="1600" dirty="0" smtClean="0">
                <a:solidFill>
                  <a:srgbClr val="FFFFCC"/>
                </a:solidFill>
              </a:rPr>
              <a:t>PRL Editor’s Choice Oct. 2014</a:t>
            </a:r>
            <a:endParaRPr lang="en-US" sz="1600" dirty="0">
              <a:solidFill>
                <a:srgbClr val="FFFFCC"/>
              </a:solidFill>
            </a:endParaRPr>
          </a:p>
        </p:txBody>
      </p:sp>
    </p:spTree>
    <p:extLst>
      <p:ext uri="{BB962C8B-B14F-4D97-AF65-F5344CB8AC3E}">
        <p14:creationId xmlns:p14="http://schemas.microsoft.com/office/powerpoint/2010/main" val="28721951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5"/>
          <p:cNvSpPr>
            <a:spLocks noGrp="1"/>
          </p:cNvSpPr>
          <p:nvPr>
            <p:ph type="ftr" sz="quarter" idx="11"/>
          </p:nvPr>
        </p:nvSpPr>
        <p:spPr/>
        <p:txBody>
          <a:bodyPr/>
          <a:lstStyle/>
          <a:p>
            <a:r>
              <a:rPr lang="it-IT" smtClean="0"/>
              <a:t>Christine Aidala, CENPA Seminar, 2/1/18</a:t>
            </a:r>
            <a:endParaRPr lang="en-US"/>
          </a:p>
        </p:txBody>
      </p:sp>
      <p:sp>
        <p:nvSpPr>
          <p:cNvPr id="1348610" name="Rectangle 2"/>
          <p:cNvSpPr>
            <a:spLocks noGrp="1" noChangeArrowheads="1"/>
          </p:cNvSpPr>
          <p:nvPr>
            <p:ph type="title"/>
          </p:nvPr>
        </p:nvSpPr>
        <p:spPr/>
        <p:txBody>
          <a:bodyPr>
            <a:normAutofit fontScale="90000"/>
          </a:bodyPr>
          <a:lstStyle/>
          <a:p>
            <a:r>
              <a:rPr lang="en-US" sz="4000" dirty="0" smtClean="0"/>
              <a:t>Spin-momentum correlations:</a:t>
            </a:r>
            <a:br>
              <a:rPr lang="en-US" sz="4000" dirty="0" smtClean="0"/>
            </a:br>
            <a:r>
              <a:rPr lang="en-US" sz="4000" dirty="0" smtClean="0"/>
              <a:t>1976 discovery </a:t>
            </a:r>
            <a:r>
              <a:rPr lang="en-US" sz="4000" dirty="0"/>
              <a:t>in </a:t>
            </a:r>
            <a:r>
              <a:rPr lang="en-US" sz="4000" dirty="0" err="1"/>
              <a:t>p+p</a:t>
            </a:r>
            <a:r>
              <a:rPr lang="en-US" sz="4000" dirty="0"/>
              <a:t> </a:t>
            </a:r>
            <a:r>
              <a:rPr lang="en-US" sz="4000" dirty="0" smtClean="0"/>
              <a:t>collisions</a:t>
            </a:r>
            <a:endParaRPr lang="en-US" sz="3400" dirty="0"/>
          </a:p>
        </p:txBody>
      </p:sp>
      <p:graphicFrame>
        <p:nvGraphicFramePr>
          <p:cNvPr id="1348614" name="Object 6"/>
          <p:cNvGraphicFramePr>
            <a:graphicFrameLocks noGrp="1" noChangeAspect="1"/>
          </p:cNvGraphicFramePr>
          <p:nvPr>
            <p:ph sz="half" idx="1"/>
          </p:nvPr>
        </p:nvGraphicFramePr>
        <p:xfrm>
          <a:off x="2012950" y="3727450"/>
          <a:ext cx="698500" cy="241300"/>
        </p:xfrm>
        <a:graphic>
          <a:graphicData uri="http://schemas.openxmlformats.org/presentationml/2006/ole">
            <mc:AlternateContent xmlns:mc="http://schemas.openxmlformats.org/markup-compatibility/2006">
              <mc:Choice xmlns:v="urn:schemas-microsoft-com:vml" Requires="v">
                <p:oleObj spid="_x0000_s36736" name="Equation" r:id="rId4" imgW="698400" imgH="241200" progId="Equation.3">
                  <p:embed/>
                </p:oleObj>
              </mc:Choice>
              <mc:Fallback>
                <p:oleObj name="Equation" r:id="rId4" imgW="69840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950" y="3727450"/>
                        <a:ext cx="698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48611" name="Picture 3" descr="zgs"/>
          <p:cNvPicPr>
            <a:picLocks noChangeAspect="1" noChangeArrowheads="1"/>
          </p:cNvPicPr>
          <p:nvPr/>
        </p:nvPicPr>
        <p:blipFill>
          <a:blip r:embed="rId6" cstate="print"/>
          <a:srcRect/>
          <a:stretch>
            <a:fillRect/>
          </a:stretch>
        </p:blipFill>
        <p:spPr bwMode="auto">
          <a:xfrm>
            <a:off x="533400" y="1906588"/>
            <a:ext cx="3886200" cy="3884612"/>
          </a:xfrm>
          <a:prstGeom prst="rect">
            <a:avLst/>
          </a:prstGeom>
          <a:noFill/>
          <a:ln w="9525">
            <a:noFill/>
            <a:miter lim="800000"/>
            <a:headEnd/>
            <a:tailEnd/>
          </a:ln>
        </p:spPr>
      </p:pic>
      <p:sp>
        <p:nvSpPr>
          <p:cNvPr id="1348612" name="Text Box 4"/>
          <p:cNvSpPr txBox="1">
            <a:spLocks noChangeArrowheads="1"/>
          </p:cNvSpPr>
          <p:nvPr/>
        </p:nvSpPr>
        <p:spPr bwMode="auto">
          <a:xfrm>
            <a:off x="559963" y="5791200"/>
            <a:ext cx="3845989" cy="369332"/>
          </a:xfrm>
          <a:prstGeom prst="rect">
            <a:avLst/>
          </a:prstGeom>
          <a:noFill/>
          <a:ln w="9525">
            <a:noFill/>
            <a:miter lim="800000"/>
            <a:headEnd/>
            <a:tailEnd/>
          </a:ln>
          <a:effectLst/>
        </p:spPr>
        <p:txBody>
          <a:bodyPr wrap="none">
            <a:spAutoFit/>
          </a:bodyPr>
          <a:lstStyle/>
          <a:p>
            <a:r>
              <a:rPr lang="en-US" dirty="0">
                <a:solidFill>
                  <a:srgbClr val="FFFFCC"/>
                </a:solidFill>
              </a:rPr>
              <a:t>W.H. </a:t>
            </a:r>
            <a:r>
              <a:rPr lang="en-US" dirty="0" err="1">
                <a:solidFill>
                  <a:srgbClr val="FFFFCC"/>
                </a:solidFill>
              </a:rPr>
              <a:t>Dragoset</a:t>
            </a:r>
            <a:r>
              <a:rPr lang="en-US" dirty="0">
                <a:solidFill>
                  <a:srgbClr val="FFFFCC"/>
                </a:solidFill>
              </a:rPr>
              <a:t> et al., PRL36, 929 (1976)</a:t>
            </a:r>
          </a:p>
        </p:txBody>
      </p:sp>
      <p:grpSp>
        <p:nvGrpSpPr>
          <p:cNvPr id="1348615" name="Group 7"/>
          <p:cNvGrpSpPr>
            <a:grpSpLocks/>
          </p:cNvGrpSpPr>
          <p:nvPr/>
        </p:nvGrpSpPr>
        <p:grpSpPr bwMode="auto">
          <a:xfrm>
            <a:off x="5181600" y="4148138"/>
            <a:ext cx="3048000" cy="1566862"/>
            <a:chOff x="1680" y="3141"/>
            <a:chExt cx="1872" cy="864"/>
          </a:xfrm>
        </p:grpSpPr>
        <p:sp>
          <p:nvSpPr>
            <p:cNvPr id="1348616"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a:effectLst/>
          </p:spPr>
          <p:txBody>
            <a:bodyPr wrap="none" anchor="ctr"/>
            <a:lstStyle/>
            <a:p>
              <a:endParaRPr lang="en-US"/>
            </a:p>
          </p:txBody>
        </p:sp>
        <p:grpSp>
          <p:nvGrpSpPr>
            <p:cNvPr id="1348617" name="Group 9"/>
            <p:cNvGrpSpPr>
              <a:grpSpLocks/>
            </p:cNvGrpSpPr>
            <p:nvPr/>
          </p:nvGrpSpPr>
          <p:grpSpPr bwMode="auto">
            <a:xfrm>
              <a:off x="1776" y="3141"/>
              <a:ext cx="1579" cy="845"/>
              <a:chOff x="1776" y="2666"/>
              <a:chExt cx="2088" cy="1271"/>
            </a:xfrm>
          </p:grpSpPr>
          <p:sp>
            <p:nvSpPr>
              <p:cNvPr id="1348618"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a:effectLst/>
            </p:spPr>
            <p:txBody>
              <a:bodyPr/>
              <a:lstStyle/>
              <a:p>
                <a:endParaRPr lang="en-US"/>
              </a:p>
            </p:txBody>
          </p:sp>
          <p:grpSp>
            <p:nvGrpSpPr>
              <p:cNvPr id="1348619" name="Group 11"/>
              <p:cNvGrpSpPr>
                <a:grpSpLocks/>
              </p:cNvGrpSpPr>
              <p:nvPr/>
            </p:nvGrpSpPr>
            <p:grpSpPr bwMode="auto">
              <a:xfrm>
                <a:off x="2352" y="3072"/>
                <a:ext cx="288" cy="480"/>
                <a:chOff x="4320" y="1488"/>
                <a:chExt cx="288" cy="480"/>
              </a:xfrm>
            </p:grpSpPr>
            <p:sp>
              <p:nvSpPr>
                <p:cNvPr id="134862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B2B2B2">
                        <a:gamma/>
                        <a:shade val="0"/>
                        <a:invGamma/>
                      </a:srgbClr>
                    </a:gs>
                    <a:gs pos="50000">
                      <a:srgbClr val="B2B2B2"/>
                    </a:gs>
                    <a:gs pos="100000">
                      <a:srgbClr val="B2B2B2">
                        <a:gamma/>
                        <a:shade val="0"/>
                        <a:invGamma/>
                      </a:srgbClr>
                    </a:gs>
                  </a:gsLst>
                  <a:lin ang="0" scaled="1"/>
                </a:gradFill>
                <a:ln w="9525">
                  <a:solidFill>
                    <a:srgbClr val="333399"/>
                  </a:solidFill>
                  <a:miter lim="800000"/>
                  <a:headEnd/>
                  <a:tailEnd/>
                </a:ln>
                <a:effectLst/>
              </p:spPr>
              <p:txBody>
                <a:bodyPr vert="eaVert" wrap="none" anchor="ctr"/>
                <a:lstStyle/>
                <a:p>
                  <a:endParaRPr lang="en-US"/>
                </a:p>
              </p:txBody>
            </p:sp>
            <p:sp>
              <p:nvSpPr>
                <p:cNvPr id="134862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grpSp>
          <p:sp>
            <p:nvSpPr>
              <p:cNvPr id="1348622"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a:effectLst/>
            </p:spPr>
            <p:txBody>
              <a:bodyPr wrap="none" anchor="ctr"/>
              <a:lstStyle/>
              <a:p>
                <a:endParaRPr lang="en-US"/>
              </a:p>
            </p:txBody>
          </p:sp>
          <p:sp>
            <p:nvSpPr>
              <p:cNvPr id="1348623"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a:effectLst/>
            </p:spPr>
            <p:txBody>
              <a:bodyPr wrap="none" anchor="ctr"/>
              <a:lstStyle/>
              <a:p>
                <a:endParaRPr lang="en-US"/>
              </a:p>
            </p:txBody>
          </p:sp>
          <p:sp>
            <p:nvSpPr>
              <p:cNvPr id="1348624"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a:effectLst/>
            </p:spPr>
            <p:txBody>
              <a:bodyPr/>
              <a:lstStyle/>
              <a:p>
                <a:endParaRPr lang="en-US"/>
              </a:p>
            </p:txBody>
          </p:sp>
          <p:sp>
            <p:nvSpPr>
              <p:cNvPr id="1348625"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a:effectLst/>
            </p:spPr>
            <p:txBody>
              <a:bodyPr/>
              <a:lstStyle/>
              <a:p>
                <a:endParaRPr lang="en-US"/>
              </a:p>
            </p:txBody>
          </p:sp>
          <p:sp>
            <p:nvSpPr>
              <p:cNvPr id="1348626" name="Text Box 18"/>
              <p:cNvSpPr txBox="1">
                <a:spLocks noChangeArrowheads="1"/>
              </p:cNvSpPr>
              <p:nvPr/>
            </p:nvSpPr>
            <p:spPr bwMode="auto">
              <a:xfrm>
                <a:off x="2823" y="2666"/>
                <a:ext cx="589" cy="481"/>
              </a:xfrm>
              <a:prstGeom prst="rect">
                <a:avLst/>
              </a:prstGeom>
              <a:noFill/>
              <a:ln w="9525">
                <a:noFill/>
                <a:miter lim="800000"/>
                <a:headEnd/>
                <a:tailEnd/>
              </a:ln>
              <a:effectLst/>
            </p:spPr>
            <p:txBody>
              <a:bodyPr wrap="none">
                <a:spAutoFit/>
              </a:bodyPr>
              <a:lstStyle/>
              <a:p>
                <a:pPr algn="l"/>
                <a:r>
                  <a:rPr lang="en-US" altLang="ja-JP" sz="3200">
                    <a:solidFill>
                      <a:srgbClr val="FF3399"/>
                    </a:solidFill>
                    <a:ea typeface="ＭＳ Ｐゴシック" pitchFamily="34" charset="-128"/>
                  </a:rPr>
                  <a:t>left</a:t>
                </a:r>
              </a:p>
            </p:txBody>
          </p:sp>
          <p:sp>
            <p:nvSpPr>
              <p:cNvPr id="1348627" name="Text Box 19"/>
              <p:cNvSpPr txBox="1">
                <a:spLocks noChangeArrowheads="1"/>
              </p:cNvSpPr>
              <p:nvPr/>
            </p:nvSpPr>
            <p:spPr bwMode="auto">
              <a:xfrm>
                <a:off x="3073" y="3457"/>
                <a:ext cx="791" cy="480"/>
              </a:xfrm>
              <a:prstGeom prst="rect">
                <a:avLst/>
              </a:prstGeom>
              <a:noFill/>
              <a:ln w="9525">
                <a:noFill/>
                <a:miter lim="800000"/>
                <a:headEnd/>
                <a:tailEnd/>
              </a:ln>
              <a:effectLst/>
            </p:spPr>
            <p:txBody>
              <a:bodyPr>
                <a:spAutoFit/>
              </a:bodyPr>
              <a:lstStyle/>
              <a:p>
                <a:pPr algn="l"/>
                <a:r>
                  <a:rPr lang="en-US" altLang="ja-JP" sz="3200">
                    <a:solidFill>
                      <a:srgbClr val="FF3399"/>
                    </a:solidFill>
                    <a:ea typeface="ＭＳ Ｐゴシック" pitchFamily="34" charset="-128"/>
                  </a:rPr>
                  <a:t>right</a:t>
                </a:r>
              </a:p>
            </p:txBody>
          </p:sp>
        </p:grpSp>
      </p:grpSp>
      <p:sp>
        <p:nvSpPr>
          <p:cNvPr id="1348629" name="Text Box 21"/>
          <p:cNvSpPr txBox="1">
            <a:spLocks noChangeArrowheads="1"/>
          </p:cNvSpPr>
          <p:nvPr/>
        </p:nvSpPr>
        <p:spPr bwMode="auto">
          <a:xfrm>
            <a:off x="1347173" y="1535668"/>
            <a:ext cx="2158027" cy="369332"/>
          </a:xfrm>
          <a:prstGeom prst="rect">
            <a:avLst/>
          </a:prstGeom>
          <a:noFill/>
          <a:ln w="9525">
            <a:noFill/>
            <a:miter lim="800000"/>
            <a:headEnd/>
            <a:tailEnd/>
          </a:ln>
          <a:effectLst/>
        </p:spPr>
        <p:txBody>
          <a:bodyPr wrap="none">
            <a:spAutoFit/>
          </a:bodyPr>
          <a:lstStyle/>
          <a:p>
            <a:r>
              <a:rPr lang="en-US" dirty="0">
                <a:solidFill>
                  <a:srgbClr val="FFFFCC"/>
                </a:solidFill>
              </a:rPr>
              <a:t>Argonne </a:t>
            </a:r>
            <a:r>
              <a:rPr lang="en-US" altLang="ja-JP" dirty="0">
                <a:solidFill>
                  <a:srgbClr val="FFFFCC"/>
                </a:solidFill>
                <a:ea typeface="ＭＳ Ｐゴシック" pitchFamily="34" charset="-128"/>
                <a:sym typeface="Symbol" pitchFamily="18" charset="2"/>
              </a:rPr>
              <a:t></a:t>
            </a:r>
            <a:r>
              <a:rPr lang="en-US" altLang="ja-JP" dirty="0">
                <a:solidFill>
                  <a:srgbClr val="FFFFCC"/>
                </a:solidFill>
                <a:ea typeface="ＭＳ Ｐゴシック" pitchFamily="34" charset="-128"/>
              </a:rPr>
              <a:t>s=4.9 GeV</a:t>
            </a:r>
            <a:r>
              <a:rPr lang="en-US" dirty="0">
                <a:solidFill>
                  <a:srgbClr val="FFFFCC"/>
                </a:solidFill>
              </a:rPr>
              <a:t> </a:t>
            </a:r>
          </a:p>
        </p:txBody>
      </p:sp>
      <p:graphicFrame>
        <p:nvGraphicFramePr>
          <p:cNvPr id="1348630" name="Object 22"/>
          <p:cNvGraphicFramePr>
            <a:graphicFrameLocks noGrp="1" noChangeAspect="1"/>
          </p:cNvGraphicFramePr>
          <p:nvPr>
            <p:ph sz="half" idx="2"/>
          </p:nvPr>
        </p:nvGraphicFramePr>
        <p:xfrm>
          <a:off x="5638800" y="5867400"/>
          <a:ext cx="1828800" cy="498475"/>
        </p:xfrm>
        <a:graphic>
          <a:graphicData uri="http://schemas.openxmlformats.org/presentationml/2006/ole">
            <mc:AlternateContent xmlns:mc="http://schemas.openxmlformats.org/markup-compatibility/2006">
              <mc:Choice xmlns:v="urn:schemas-microsoft-com:vml" Requires="v">
                <p:oleObj spid="_x0000_s36737" name="Equation" r:id="rId7" imgW="977760" imgH="266400" progId="Equation.3">
                  <p:embed/>
                </p:oleObj>
              </mc:Choice>
              <mc:Fallback>
                <p:oleObj name="Equation" r:id="rId7" imgW="97776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867400"/>
                        <a:ext cx="1828800" cy="498475"/>
                      </a:xfrm>
                      <a:prstGeom prst="rect">
                        <a:avLst/>
                      </a:prstGeom>
                      <a:solidFill>
                        <a:schemeClr val="bg1"/>
                      </a:solidFill>
                    </p:spPr>
                  </p:pic>
                </p:oleObj>
              </mc:Fallback>
            </mc:AlternateContent>
          </a:graphicData>
        </a:graphic>
      </p:graphicFrame>
      <p:sp>
        <p:nvSpPr>
          <p:cNvPr id="1348632" name="Text Box 24"/>
          <p:cNvSpPr txBox="1">
            <a:spLocks noChangeArrowheads="1"/>
          </p:cNvSpPr>
          <p:nvPr/>
        </p:nvSpPr>
        <p:spPr bwMode="auto">
          <a:xfrm>
            <a:off x="4613275" y="1600200"/>
            <a:ext cx="4378325" cy="2862322"/>
          </a:xfrm>
          <a:prstGeom prst="rect">
            <a:avLst/>
          </a:prstGeom>
          <a:noFill/>
          <a:ln w="9525">
            <a:noFill/>
            <a:miter lim="800000"/>
            <a:headEnd/>
            <a:tailEnd/>
          </a:ln>
          <a:effectLst/>
        </p:spPr>
        <p:txBody>
          <a:bodyPr>
            <a:spAutoFit/>
          </a:bodyPr>
          <a:lstStyle/>
          <a:p>
            <a:r>
              <a:rPr lang="en-US" sz="2000" dirty="0">
                <a:solidFill>
                  <a:srgbClr val="FFFFCC"/>
                </a:solidFill>
                <a:latin typeface="Times New Roman" panose="02020603050405020304" pitchFamily="18" charset="0"/>
                <a:cs typeface="Times New Roman" panose="02020603050405020304" pitchFamily="18" charset="0"/>
              </a:rPr>
              <a:t>Charged pions produced preferentially on one or the other side with respect to the transversely polarized beam </a:t>
            </a:r>
            <a:r>
              <a:rPr lang="en-US" sz="2000" dirty="0" smtClean="0">
                <a:solidFill>
                  <a:srgbClr val="FFFFCC"/>
                </a:solidFill>
                <a:latin typeface="Times New Roman" panose="02020603050405020304" pitchFamily="18" charset="0"/>
                <a:cs typeface="Times New Roman" panose="02020603050405020304" pitchFamily="18" charset="0"/>
              </a:rPr>
              <a:t>direction—by up to 40%!! </a:t>
            </a:r>
          </a:p>
          <a:p>
            <a:endParaRPr lang="en-US" sz="2000" dirty="0">
              <a:solidFill>
                <a:srgbClr val="FFFFCC"/>
              </a:solidFill>
              <a:latin typeface="Times New Roman" panose="02020603050405020304" pitchFamily="18" charset="0"/>
              <a:cs typeface="Times New Roman" panose="02020603050405020304" pitchFamily="18" charset="0"/>
            </a:endParaRPr>
          </a:p>
          <a:p>
            <a:r>
              <a:rPr lang="en-US" sz="2000" dirty="0" smtClean="0">
                <a:solidFill>
                  <a:srgbClr val="FFFFCC"/>
                </a:solidFill>
                <a:latin typeface="Times New Roman" panose="02020603050405020304" pitchFamily="18" charset="0"/>
                <a:cs typeface="Times New Roman" panose="02020603050405020304" pitchFamily="18" charset="0"/>
              </a:rPr>
              <a:t>Had </a:t>
            </a:r>
            <a:r>
              <a:rPr lang="en-US" sz="2000" dirty="0">
                <a:solidFill>
                  <a:srgbClr val="FFFFCC"/>
                </a:solidFill>
                <a:latin typeface="Times New Roman" panose="02020603050405020304" pitchFamily="18" charset="0"/>
                <a:cs typeface="Times New Roman" panose="02020603050405020304" pitchFamily="18" charset="0"/>
              </a:rPr>
              <a:t>to wait more than a decade for the birth of a new subfield in order to explore the possibilities . . .</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26" name="Slide Number Placeholder 25"/>
          <p:cNvSpPr>
            <a:spLocks noGrp="1"/>
          </p:cNvSpPr>
          <p:nvPr>
            <p:ph type="sldNum" sz="quarter" idx="12"/>
          </p:nvPr>
        </p:nvSpPr>
        <p:spPr/>
        <p:txBody>
          <a:bodyPr/>
          <a:lstStyle/>
          <a:p>
            <a:r>
              <a:rPr lang="en-US" dirty="0" smtClean="0"/>
              <a:t>10</a:t>
            </a:r>
            <a:endParaRPr lang="en-US" dirty="0"/>
          </a:p>
        </p:txBody>
      </p:sp>
    </p:spTree>
    <p:extLst>
      <p:ext uri="{BB962C8B-B14F-4D97-AF65-F5344CB8AC3E}">
        <p14:creationId xmlns:p14="http://schemas.microsoft.com/office/powerpoint/2010/main" val="77125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it-IT" smtClean="0"/>
              <a:t>Christine Aidala, CENPA Seminar, 2/1/18</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350663" name="Text Box 7"/>
          <p:cNvSpPr txBox="1">
            <a:spLocks noChangeArrowheads="1"/>
          </p:cNvSpPr>
          <p:nvPr/>
        </p:nvSpPr>
        <p:spPr bwMode="auto">
          <a:xfrm>
            <a:off x="3962400" y="1327150"/>
            <a:ext cx="5105400" cy="193899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D.W. </a:t>
            </a:r>
            <a:r>
              <a:rPr lang="en-US" sz="2000" dirty="0" err="1" smtClean="0">
                <a:solidFill>
                  <a:srgbClr val="FFFFCC"/>
                </a:solidFill>
                <a:latin typeface="Times New Roman" panose="02020603050405020304" pitchFamily="18" charset="0"/>
                <a:cs typeface="Times New Roman" panose="02020603050405020304" pitchFamily="18" charset="0"/>
              </a:rPr>
              <a:t>Sivers</a:t>
            </a:r>
            <a:r>
              <a:rPr lang="en-US" sz="2000" dirty="0" smtClean="0">
                <a:solidFill>
                  <a:srgbClr val="FFFFCC"/>
                </a:solidFill>
                <a:latin typeface="Times New Roman" panose="02020603050405020304" pitchFamily="18" charset="0"/>
                <a:cs typeface="Times New Roman" panose="02020603050405020304" pitchFamily="18" charset="0"/>
              </a:rPr>
              <a:t> departs </a:t>
            </a:r>
            <a:r>
              <a:rPr lang="en-US" sz="2000" dirty="0">
                <a:solidFill>
                  <a:srgbClr val="FFFFCC"/>
                </a:solidFill>
                <a:latin typeface="Times New Roman" panose="02020603050405020304" pitchFamily="18" charset="0"/>
                <a:cs typeface="Times New Roman" panose="02020603050405020304" pitchFamily="18" charset="0"/>
              </a:rPr>
              <a:t>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1" name="Slide Number Placeholder 10"/>
          <p:cNvSpPr>
            <a:spLocks noGrp="1"/>
          </p:cNvSpPr>
          <p:nvPr>
            <p:ph type="sldNum" sz="quarter" idx="12"/>
          </p:nvPr>
        </p:nvSpPr>
        <p:spPr/>
        <p:txBody>
          <a:bodyPr/>
          <a:lstStyle/>
          <a:p>
            <a:r>
              <a:rPr lang="en-US" dirty="0" smtClean="0"/>
              <a:t>11</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287851731"/>
              </p:ext>
            </p:extLst>
          </p:nvPr>
        </p:nvGraphicFramePr>
        <p:xfrm>
          <a:off x="4114800" y="5638800"/>
          <a:ext cx="1981200" cy="601437"/>
        </p:xfrm>
        <a:graphic>
          <a:graphicData uri="http://schemas.openxmlformats.org/presentationml/2006/ole">
            <mc:AlternateContent xmlns:mc="http://schemas.openxmlformats.org/markup-compatibility/2006">
              <mc:Choice xmlns:v="urn:schemas-microsoft-com:vml" Requires="v">
                <p:oleObj spid="_x0000_s37314" name="Equation" r:id="rId5" imgW="711000" imgH="215640" progId="Equation.3">
                  <p:embed/>
                </p:oleObj>
              </mc:Choice>
              <mc:Fallback>
                <p:oleObj name="Equation" r:id="rId5" imgW="7110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638800"/>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10" name="TextBox 9"/>
          <p:cNvSpPr txBox="1"/>
          <p:nvPr/>
        </p:nvSpPr>
        <p:spPr>
          <a:xfrm>
            <a:off x="6172200" y="5562600"/>
            <a:ext cx="2819400"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quarks and/or bound states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9133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it-IT" smtClean="0"/>
              <a:t>Christine Aidala, CENPA Seminar, 2/1/18</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4"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1" name="Slide Number Placeholder 10"/>
          <p:cNvSpPr>
            <a:spLocks noGrp="1"/>
          </p:cNvSpPr>
          <p:nvPr>
            <p:ph type="sldNum" sz="quarter" idx="12"/>
          </p:nvPr>
        </p:nvSpPr>
        <p:spPr/>
        <p:txBody>
          <a:bodyPr/>
          <a:lstStyle/>
          <a:p>
            <a:r>
              <a:rPr lang="en-US" dirty="0" smtClean="0"/>
              <a:t>11</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452871794"/>
              </p:ext>
            </p:extLst>
          </p:nvPr>
        </p:nvGraphicFramePr>
        <p:xfrm>
          <a:off x="4114800" y="5638800"/>
          <a:ext cx="1981200" cy="601437"/>
        </p:xfrm>
        <a:graphic>
          <a:graphicData uri="http://schemas.openxmlformats.org/presentationml/2006/ole">
            <mc:AlternateContent xmlns:mc="http://schemas.openxmlformats.org/markup-compatibility/2006">
              <mc:Choice xmlns:v="urn:schemas-microsoft-com:vml" Requires="v">
                <p:oleObj spid="_x0000_s53454" name="Equation" r:id="rId5" imgW="711000" imgH="215640" progId="Equation.3">
                  <p:embed/>
                </p:oleObj>
              </mc:Choice>
              <mc:Fallback>
                <p:oleObj name="Equation" r:id="rId5" imgW="71100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638800"/>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15" name="TextBox 14"/>
          <p:cNvSpPr txBox="1"/>
          <p:nvPr/>
        </p:nvSpPr>
        <p:spPr>
          <a:xfrm>
            <a:off x="6172200" y="5562600"/>
            <a:ext cx="2819400"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quarks and/or bound states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
        <p:nvSpPr>
          <p:cNvPr id="16" name="Text Box 11"/>
          <p:cNvSpPr txBox="1">
            <a:spLocks noChangeArrowheads="1"/>
          </p:cNvSpPr>
          <p:nvPr/>
        </p:nvSpPr>
        <p:spPr bwMode="auto">
          <a:xfrm>
            <a:off x="457200" y="3806952"/>
            <a:ext cx="8153399" cy="83099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a:latin typeface="Times New Roman" panose="02020603050405020304" pitchFamily="18" charset="0"/>
                <a:cs typeface="Times New Roman" panose="02020603050405020304" pitchFamily="18" charset="0"/>
              </a:rPr>
              <a:t>F</a:t>
            </a:r>
            <a:r>
              <a:rPr lang="en-US" sz="2400" i="1" dirty="0" smtClean="0">
                <a:solidFill>
                  <a:schemeClr val="tx1"/>
                </a:solidFill>
                <a:latin typeface="Times New Roman" panose="02020603050405020304" pitchFamily="18" charset="0"/>
                <a:cs typeface="Times New Roman" panose="02020603050405020304" pitchFamily="18" charset="0"/>
              </a:rPr>
              <a:t>irst </a:t>
            </a:r>
            <a:r>
              <a:rPr lang="en-US" sz="2400" i="1" dirty="0" smtClean="0">
                <a:latin typeface="Times New Roman" panose="02020603050405020304" pitchFamily="18" charset="0"/>
                <a:cs typeface="Times New Roman" panose="02020603050405020304" pitchFamily="18" charset="0"/>
              </a:rPr>
              <a:t>quark</a:t>
            </a:r>
            <a:r>
              <a:rPr lang="en-US" sz="2400" i="1" dirty="0" smtClean="0">
                <a:solidFill>
                  <a:schemeClr val="tx1"/>
                </a:solidFill>
                <a:latin typeface="Times New Roman" panose="02020603050405020304" pitchFamily="18" charset="0"/>
                <a:cs typeface="Times New Roman" panose="02020603050405020304" pitchFamily="18" charset="0"/>
              </a:rPr>
              <a:t> distribution function describing a spin-momentum correlation in the proton</a:t>
            </a:r>
          </a:p>
        </p:txBody>
      </p:sp>
      <p:sp>
        <p:nvSpPr>
          <p:cNvPr id="17" name="Text Box 7"/>
          <p:cNvSpPr txBox="1">
            <a:spLocks noChangeArrowheads="1"/>
          </p:cNvSpPr>
          <p:nvPr/>
        </p:nvSpPr>
        <p:spPr bwMode="auto">
          <a:xfrm>
            <a:off x="3962400" y="1327150"/>
            <a:ext cx="5105400" cy="193899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D.W. </a:t>
            </a:r>
            <a:r>
              <a:rPr lang="en-US" sz="2000" dirty="0" err="1" smtClean="0">
                <a:solidFill>
                  <a:srgbClr val="FFFFCC"/>
                </a:solidFill>
                <a:latin typeface="Times New Roman" panose="02020603050405020304" pitchFamily="18" charset="0"/>
                <a:cs typeface="Times New Roman" panose="02020603050405020304" pitchFamily="18" charset="0"/>
              </a:rPr>
              <a:t>Sivers</a:t>
            </a:r>
            <a:r>
              <a:rPr lang="en-US" sz="2000" dirty="0" smtClean="0">
                <a:solidFill>
                  <a:srgbClr val="FFFFCC"/>
                </a:solidFill>
                <a:latin typeface="Times New Roman" panose="02020603050405020304" pitchFamily="18" charset="0"/>
                <a:cs typeface="Times New Roman" panose="02020603050405020304" pitchFamily="18" charset="0"/>
              </a:rPr>
              <a:t> departs </a:t>
            </a:r>
            <a:r>
              <a:rPr lang="en-US" sz="2000" dirty="0">
                <a:solidFill>
                  <a:srgbClr val="FFFFCC"/>
                </a:solidFill>
                <a:latin typeface="Times New Roman" panose="02020603050405020304" pitchFamily="18" charset="0"/>
                <a:cs typeface="Times New Roman" panose="02020603050405020304" pitchFamily="18" charset="0"/>
              </a:rPr>
              <a:t>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41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980436779"/>
              </p:ext>
            </p:extLst>
          </p:nvPr>
        </p:nvGraphicFramePr>
        <p:xfrm>
          <a:off x="4114800" y="5638800"/>
          <a:ext cx="1981200" cy="601437"/>
        </p:xfrm>
        <a:graphic>
          <a:graphicData uri="http://schemas.openxmlformats.org/presentationml/2006/ole">
            <mc:AlternateContent xmlns:mc="http://schemas.openxmlformats.org/markup-compatibility/2006">
              <mc:Choice xmlns:v="urn:schemas-microsoft-com:vml" Requires="v">
                <p:oleObj spid="_x0000_s54478" name="Equation" r:id="rId4" imgW="711000" imgH="215640" progId="Equation.3">
                  <p:embed/>
                </p:oleObj>
              </mc:Choice>
              <mc:Fallback>
                <p:oleObj name="Equation" r:id="rId4" imgW="71100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5638800"/>
                        <a:ext cx="1981200" cy="601437"/>
                      </a:xfrm>
                      <a:prstGeom prst="rect">
                        <a:avLst/>
                      </a:prstGeom>
                      <a:solidFill>
                        <a:schemeClr val="bg1"/>
                      </a:solidFill>
                      <a:ln w="9525">
                        <a:solidFill>
                          <a:schemeClr val="tx1"/>
                        </a:solidFill>
                        <a:miter lim="800000"/>
                        <a:headEnd/>
                        <a:tailEnd/>
                      </a:ln>
                    </p:spPr>
                  </p:pic>
                </p:oleObj>
              </mc:Fallback>
            </mc:AlternateContent>
          </a:graphicData>
        </a:graphic>
      </p:graphicFrame>
      <p:sp>
        <p:nvSpPr>
          <p:cNvPr id="9" name="Footer Placeholder 3"/>
          <p:cNvSpPr>
            <a:spLocks noGrp="1"/>
          </p:cNvSpPr>
          <p:nvPr>
            <p:ph type="ftr" sz="quarter" idx="11"/>
          </p:nvPr>
        </p:nvSpPr>
        <p:spPr/>
        <p:txBody>
          <a:bodyPr/>
          <a:lstStyle/>
          <a:p>
            <a:r>
              <a:rPr lang="it-IT" smtClean="0"/>
              <a:t>Christine Aidala, CENPA Seminar, 2/1/18</a:t>
            </a:r>
            <a:endParaRPr lang="en-US"/>
          </a:p>
        </p:txBody>
      </p:sp>
      <p:sp>
        <p:nvSpPr>
          <p:cNvPr id="1350658" name="Rectangle 2"/>
          <p:cNvSpPr>
            <a:spLocks noGrp="1" noChangeArrowheads="1"/>
          </p:cNvSpPr>
          <p:nvPr>
            <p:ph type="title"/>
          </p:nvPr>
        </p:nvSpPr>
        <p:spPr>
          <a:xfrm>
            <a:off x="457200" y="76200"/>
            <a:ext cx="8229600" cy="1143000"/>
          </a:xfrm>
        </p:spPr>
        <p:txBody>
          <a:bodyPr>
            <a:normAutofit fontScale="90000"/>
          </a:bodyPr>
          <a:lstStyle/>
          <a:p>
            <a:r>
              <a:rPr lang="en-US" sz="3600" dirty="0" smtClean="0"/>
              <a:t>Transverse-momentum-dependent </a:t>
            </a:r>
            <a:r>
              <a:rPr lang="en-US" sz="3600" dirty="0"/>
              <a:t>d</a:t>
            </a:r>
            <a:r>
              <a:rPr lang="en-US" sz="3600" dirty="0" smtClean="0"/>
              <a:t>istributions </a:t>
            </a:r>
            <a:r>
              <a:rPr lang="en-US" sz="3600" dirty="0"/>
              <a:t>and </a:t>
            </a:r>
            <a:r>
              <a:rPr lang="en-US" sz="3600" dirty="0" smtClean="0"/>
              <a:t>single-spin </a:t>
            </a:r>
            <a:r>
              <a:rPr lang="en-US" sz="3600" dirty="0"/>
              <a:t>a</a:t>
            </a:r>
            <a:r>
              <a:rPr lang="en-US" sz="3600" dirty="0" smtClean="0"/>
              <a:t>symmetries</a:t>
            </a:r>
            <a:endParaRPr lang="en-US" sz="3600" dirty="0"/>
          </a:p>
        </p:txBody>
      </p:sp>
      <p:pic>
        <p:nvPicPr>
          <p:cNvPr id="1350659" name="Picture 3"/>
          <p:cNvPicPr>
            <a:picLocks noChangeAspect="1"/>
          </p:cNvPicPr>
          <p:nvPr/>
        </p:nvPicPr>
        <p:blipFill>
          <a:blip r:embed="rId6" cstate="print"/>
          <a:srcRect/>
          <a:stretch>
            <a:fillRect/>
          </a:stretch>
        </p:blipFill>
        <p:spPr bwMode="auto">
          <a:xfrm>
            <a:off x="152400" y="1143000"/>
            <a:ext cx="3713163" cy="5715000"/>
          </a:xfrm>
          <a:prstGeom prst="rect">
            <a:avLst/>
          </a:prstGeom>
          <a:noFill/>
          <a:ln w="25400">
            <a:noFill/>
            <a:miter lim="800000"/>
            <a:headEnd/>
            <a:tailEnd/>
          </a:ln>
          <a:effectLst/>
        </p:spPr>
      </p:pic>
      <p:sp>
        <p:nvSpPr>
          <p:cNvPr id="1350662" name="Rectangle 6"/>
          <p:cNvSpPr>
            <a:spLocks noChangeArrowheads="1"/>
          </p:cNvSpPr>
          <p:nvPr/>
        </p:nvSpPr>
        <p:spPr bwMode="auto">
          <a:xfrm>
            <a:off x="762000" y="5892225"/>
            <a:ext cx="1694695" cy="584775"/>
          </a:xfrm>
          <a:prstGeom prst="rect">
            <a:avLst/>
          </a:prstGeom>
          <a:noFill/>
          <a:ln w="9525">
            <a:noFill/>
            <a:miter lim="800000"/>
            <a:headEnd/>
            <a:tailEnd/>
          </a:ln>
          <a:effectLst/>
        </p:spPr>
        <p:txBody>
          <a:bodyPr wrap="none">
            <a:spAutoFit/>
          </a:bodyPr>
          <a:lstStyle/>
          <a:p>
            <a:r>
              <a:rPr lang="en-US" sz="1600" dirty="0">
                <a:latin typeface="Times New Roman" panose="02020603050405020304" pitchFamily="18" charset="0"/>
                <a:cs typeface="Times New Roman" panose="02020603050405020304" pitchFamily="18" charset="0"/>
              </a:rPr>
              <a:t>D.W. </a:t>
            </a:r>
            <a:r>
              <a:rPr lang="en-US" sz="1600" dirty="0" smtClean="0">
                <a:latin typeface="Times New Roman" panose="02020603050405020304" pitchFamily="18" charset="0"/>
                <a:cs typeface="Times New Roman" panose="02020603050405020304" pitchFamily="18" charset="0"/>
              </a:rPr>
              <a:t>Sivers</a:t>
            </a:r>
          </a:p>
          <a:p>
            <a:r>
              <a:rPr lang="en-US" sz="1600" dirty="0" smtClean="0">
                <a:latin typeface="Times New Roman" panose="02020603050405020304" pitchFamily="18" charset="0"/>
                <a:cs typeface="Times New Roman" panose="02020603050405020304" pitchFamily="18" charset="0"/>
              </a:rPr>
              <a:t>PRD41</a:t>
            </a:r>
            <a:r>
              <a:rPr lang="en-US" sz="1600" dirty="0">
                <a:latin typeface="Times New Roman" panose="02020603050405020304" pitchFamily="18" charset="0"/>
                <a:cs typeface="Times New Roman" panose="02020603050405020304" pitchFamily="18" charset="0"/>
              </a:rPr>
              <a:t>, 83 (1990)</a:t>
            </a:r>
          </a:p>
        </p:txBody>
      </p:sp>
      <p:sp>
        <p:nvSpPr>
          <p:cNvPr id="11" name="Slide Number Placeholder 10"/>
          <p:cNvSpPr>
            <a:spLocks noGrp="1"/>
          </p:cNvSpPr>
          <p:nvPr>
            <p:ph type="sldNum" sz="quarter" idx="12"/>
          </p:nvPr>
        </p:nvSpPr>
        <p:spPr/>
        <p:txBody>
          <a:bodyPr/>
          <a:lstStyle/>
          <a:p>
            <a:r>
              <a:rPr lang="en-US" dirty="0" smtClean="0"/>
              <a:t>11</a:t>
            </a:r>
            <a:endParaRPr lang="en-US" dirty="0"/>
          </a:p>
        </p:txBody>
      </p:sp>
      <p:sp>
        <p:nvSpPr>
          <p:cNvPr id="1350667" name="Text Box 11"/>
          <p:cNvSpPr txBox="1">
            <a:spLocks noChangeArrowheads="1"/>
          </p:cNvSpPr>
          <p:nvPr/>
        </p:nvSpPr>
        <p:spPr bwMode="auto">
          <a:xfrm>
            <a:off x="457200" y="3806952"/>
            <a:ext cx="8153399" cy="83099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i="1" dirty="0">
                <a:latin typeface="Times New Roman" panose="02020603050405020304" pitchFamily="18" charset="0"/>
                <a:cs typeface="Times New Roman" panose="02020603050405020304" pitchFamily="18" charset="0"/>
              </a:rPr>
              <a:t>F</a:t>
            </a:r>
            <a:r>
              <a:rPr lang="en-US" sz="2400" i="1" dirty="0" smtClean="0">
                <a:solidFill>
                  <a:schemeClr val="tx1"/>
                </a:solidFill>
                <a:latin typeface="Times New Roman" panose="02020603050405020304" pitchFamily="18" charset="0"/>
                <a:cs typeface="Times New Roman" panose="02020603050405020304" pitchFamily="18" charset="0"/>
              </a:rPr>
              <a:t>irst </a:t>
            </a:r>
            <a:r>
              <a:rPr lang="en-US" sz="2400" i="1" dirty="0" smtClean="0">
                <a:latin typeface="Times New Roman" panose="02020603050405020304" pitchFamily="18" charset="0"/>
                <a:cs typeface="Times New Roman" panose="02020603050405020304" pitchFamily="18" charset="0"/>
              </a:rPr>
              <a:t>quark</a:t>
            </a:r>
            <a:r>
              <a:rPr lang="en-US" sz="2400" i="1" dirty="0" smtClean="0">
                <a:solidFill>
                  <a:schemeClr val="tx1"/>
                </a:solidFill>
                <a:latin typeface="Times New Roman" panose="02020603050405020304" pitchFamily="18" charset="0"/>
                <a:cs typeface="Times New Roman" panose="02020603050405020304" pitchFamily="18" charset="0"/>
              </a:rPr>
              <a:t> distribution function describing a spin-momentum correlation in the proton</a:t>
            </a:r>
          </a:p>
        </p:txBody>
      </p:sp>
      <p:sp>
        <p:nvSpPr>
          <p:cNvPr id="10" name="Text Box 11"/>
          <p:cNvSpPr txBox="1">
            <a:spLocks noChangeArrowheads="1"/>
          </p:cNvSpPr>
          <p:nvPr/>
        </p:nvSpPr>
        <p:spPr bwMode="auto">
          <a:xfrm>
            <a:off x="855662" y="4648200"/>
            <a:ext cx="7221538" cy="954107"/>
          </a:xfrm>
          <a:prstGeom prst="rect">
            <a:avLst/>
          </a:prstGeom>
          <a:solidFill>
            <a:srgbClr val="00FFFF"/>
          </a:solidFill>
          <a:ln w="9525">
            <a:solidFill>
              <a:schemeClr val="tx1"/>
            </a:solidFill>
            <a:miter lim="800000"/>
            <a:headEnd/>
            <a:tailEnd/>
          </a:ln>
          <a:effectLst/>
        </p:spPr>
        <p:txBody>
          <a:bodyPr>
            <a:spAutoFit/>
          </a:bodyPr>
          <a:lstStyle/>
          <a:p>
            <a:pPr algn="ctr"/>
            <a:r>
              <a:rPr lang="en-US" sz="2800" i="1" dirty="0" smtClean="0">
                <a:solidFill>
                  <a:schemeClr val="tx1"/>
                </a:solidFill>
                <a:latin typeface="Times New Roman" panose="02020603050405020304" pitchFamily="18" charset="0"/>
                <a:cs typeface="Times New Roman" panose="02020603050405020304" pitchFamily="18" charset="0"/>
              </a:rPr>
              <a:t>New frontier!  </a:t>
            </a:r>
            <a:r>
              <a:rPr lang="en-US" sz="2800" i="1" dirty="0" smtClean="0">
                <a:latin typeface="Times New Roman" panose="02020603050405020304" pitchFamily="18" charset="0"/>
                <a:cs typeface="Times New Roman" panose="02020603050405020304" pitchFamily="18" charset="0"/>
              </a:rPr>
              <a:t>Quark</a:t>
            </a:r>
            <a:r>
              <a:rPr lang="en-US" sz="2800" i="1" dirty="0" smtClean="0">
                <a:solidFill>
                  <a:schemeClr val="tx1"/>
                </a:solidFill>
                <a:latin typeface="Times New Roman" panose="02020603050405020304" pitchFamily="18" charset="0"/>
                <a:cs typeface="Times New Roman" panose="02020603050405020304" pitchFamily="18" charset="0"/>
              </a:rPr>
              <a:t> </a:t>
            </a:r>
            <a:r>
              <a:rPr lang="en-US" sz="2800" b="1" i="1" dirty="0" smtClean="0">
                <a:solidFill>
                  <a:schemeClr val="tx1"/>
                </a:solidFill>
                <a:latin typeface="Times New Roman" panose="02020603050405020304" pitchFamily="18" charset="0"/>
                <a:cs typeface="Times New Roman" panose="02020603050405020304" pitchFamily="18" charset="0"/>
              </a:rPr>
              <a:t>dynamics</a:t>
            </a:r>
            <a:r>
              <a:rPr lang="en-US" sz="2800" i="1" dirty="0" smtClean="0">
                <a:solidFill>
                  <a:schemeClr val="tx1"/>
                </a:solidFill>
                <a:latin typeface="Times New Roman" panose="02020603050405020304" pitchFamily="18" charset="0"/>
                <a:cs typeface="Times New Roman" panose="02020603050405020304" pitchFamily="18" charset="0"/>
              </a:rPr>
              <a:t> inside QCD bound states, and in their formation process</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6" name="Text Box 7"/>
          <p:cNvSpPr txBox="1">
            <a:spLocks noChangeArrowheads="1"/>
          </p:cNvSpPr>
          <p:nvPr/>
        </p:nvSpPr>
        <p:spPr bwMode="auto">
          <a:xfrm>
            <a:off x="3962400" y="1327150"/>
            <a:ext cx="5105400" cy="1938992"/>
          </a:xfrm>
          <a:prstGeom prst="rect">
            <a:avLst/>
          </a:prstGeom>
          <a:noFill/>
          <a:ln w="9525">
            <a:noFill/>
            <a:miter lim="800000"/>
            <a:headEnd/>
            <a:tailEnd/>
          </a:ln>
          <a:effectLst/>
        </p:spPr>
        <p:txBody>
          <a:bodyPr wrap="square">
            <a:spAutoFit/>
          </a:bodyPr>
          <a:lstStyle/>
          <a:p>
            <a:pPr marL="342900" indent="-342900">
              <a:buFont typeface="Arial" panose="020B0604020202020204" pitchFamily="34" charset="0"/>
              <a:buChar char="•"/>
            </a:pPr>
            <a:r>
              <a:rPr lang="en-US" sz="2000" dirty="0" smtClean="0">
                <a:solidFill>
                  <a:srgbClr val="FFFFCC"/>
                </a:solidFill>
                <a:latin typeface="Times New Roman" panose="02020603050405020304" pitchFamily="18" charset="0"/>
                <a:cs typeface="Times New Roman" panose="02020603050405020304" pitchFamily="18" charset="0"/>
              </a:rPr>
              <a:t>1990: D.W. </a:t>
            </a:r>
            <a:r>
              <a:rPr lang="en-US" sz="2000" dirty="0" err="1" smtClean="0">
                <a:solidFill>
                  <a:srgbClr val="FFFFCC"/>
                </a:solidFill>
                <a:latin typeface="Times New Roman" panose="02020603050405020304" pitchFamily="18" charset="0"/>
                <a:cs typeface="Times New Roman" panose="02020603050405020304" pitchFamily="18" charset="0"/>
              </a:rPr>
              <a:t>Sivers</a:t>
            </a:r>
            <a:r>
              <a:rPr lang="en-US" sz="2000" dirty="0" smtClean="0">
                <a:solidFill>
                  <a:srgbClr val="FFFFCC"/>
                </a:solidFill>
                <a:latin typeface="Times New Roman" panose="02020603050405020304" pitchFamily="18" charset="0"/>
                <a:cs typeface="Times New Roman" panose="02020603050405020304" pitchFamily="18" charset="0"/>
              </a:rPr>
              <a:t> departs </a:t>
            </a:r>
            <a:r>
              <a:rPr lang="en-US" sz="2000" dirty="0">
                <a:solidFill>
                  <a:srgbClr val="FFFFCC"/>
                </a:solidFill>
                <a:latin typeface="Times New Roman" panose="02020603050405020304" pitchFamily="18" charset="0"/>
                <a:cs typeface="Times New Roman" panose="02020603050405020304" pitchFamily="18" charset="0"/>
              </a:rPr>
              <a:t>from </a:t>
            </a:r>
            <a:r>
              <a:rPr lang="en-US" sz="2000" dirty="0" smtClean="0">
                <a:solidFill>
                  <a:srgbClr val="FFFFCC"/>
                </a:solidFill>
                <a:latin typeface="Times New Roman" panose="02020603050405020304" pitchFamily="18" charset="0"/>
                <a:cs typeface="Times New Roman" panose="02020603050405020304" pitchFamily="18" charset="0"/>
              </a:rPr>
              <a:t>traditional </a:t>
            </a:r>
            <a:r>
              <a:rPr lang="en-US" sz="2000" i="1" dirty="0">
                <a:solidFill>
                  <a:srgbClr val="FFFFCC"/>
                </a:solidFill>
                <a:latin typeface="Times New Roman" panose="02020603050405020304" pitchFamily="18" charset="0"/>
                <a:cs typeface="Times New Roman" panose="02020603050405020304" pitchFamily="18" charset="0"/>
              </a:rPr>
              <a:t>collinear</a:t>
            </a:r>
            <a:r>
              <a:rPr lang="en-US" sz="2000" dirty="0">
                <a:solidFill>
                  <a:srgbClr val="FFFFCC"/>
                </a:solidFill>
                <a:latin typeface="Times New Roman" panose="02020603050405020304" pitchFamily="18" charset="0"/>
                <a:cs typeface="Times New Roman" panose="02020603050405020304" pitchFamily="18" charset="0"/>
              </a:rPr>
              <a:t>  factorization assumption in </a:t>
            </a:r>
            <a:r>
              <a:rPr lang="en-US" sz="2000" dirty="0" err="1">
                <a:solidFill>
                  <a:srgbClr val="FFFFCC"/>
                </a:solidFill>
                <a:latin typeface="Times New Roman" panose="02020603050405020304" pitchFamily="18" charset="0"/>
                <a:cs typeface="Times New Roman" panose="02020603050405020304" pitchFamily="18" charset="0"/>
              </a:rPr>
              <a:t>pQCD</a:t>
            </a:r>
            <a:r>
              <a:rPr lang="en-US" sz="2000" dirty="0">
                <a:solidFill>
                  <a:srgbClr val="FFFFCC"/>
                </a:solidFill>
                <a:latin typeface="Times New Roman" panose="02020603050405020304" pitchFamily="18" charset="0"/>
                <a:cs typeface="Times New Roman" panose="02020603050405020304" pitchFamily="18" charset="0"/>
              </a:rPr>
              <a:t> and proposes correlation between the </a:t>
            </a:r>
            <a:r>
              <a:rPr lang="en-US" sz="2000" i="1" dirty="0">
                <a:solidFill>
                  <a:srgbClr val="FFFFCC"/>
                </a:solidFill>
                <a:latin typeface="Times New Roman" panose="02020603050405020304" pitchFamily="18" charset="0"/>
                <a:cs typeface="Times New Roman" panose="02020603050405020304" pitchFamily="18" charset="0"/>
              </a:rPr>
              <a:t>intrinsic transverse motion</a:t>
            </a:r>
            <a:r>
              <a:rPr lang="en-US" sz="2000" dirty="0">
                <a:solidFill>
                  <a:srgbClr val="FFFFCC"/>
                </a:solidFill>
                <a:latin typeface="Times New Roman" panose="02020603050405020304" pitchFamily="18" charset="0"/>
                <a:cs typeface="Times New Roman" panose="02020603050405020304" pitchFamily="18" charset="0"/>
              </a:rPr>
              <a:t> of the quarks and gluons and the proton’s spin</a:t>
            </a:r>
          </a:p>
          <a:p>
            <a:endParaRPr lang="en-US" sz="2000" dirty="0">
              <a:solidFill>
                <a:srgbClr val="FFFFCC"/>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172200" y="5562600"/>
            <a:ext cx="2819400" cy="677108"/>
          </a:xfrm>
          <a:prstGeom prst="rect">
            <a:avLst/>
          </a:prstGeom>
          <a:noFill/>
        </p:spPr>
        <p:txBody>
          <a:bodyPr wrap="square" rtlCol="0">
            <a:spAutoFit/>
          </a:bodyPr>
          <a:lstStyle/>
          <a:p>
            <a:r>
              <a:rPr lang="en-US" sz="1900" dirty="0" smtClean="0">
                <a:solidFill>
                  <a:schemeClr val="accent2">
                    <a:lumMod val="20000"/>
                    <a:lumOff val="80000"/>
                  </a:schemeClr>
                </a:solidFill>
                <a:latin typeface="Times" panose="02020603050405020304" pitchFamily="18" charset="0"/>
                <a:cs typeface="Times" panose="02020603050405020304" pitchFamily="18" charset="0"/>
              </a:rPr>
              <a:t>Spin and momenta of quarks and/or bound states</a:t>
            </a:r>
            <a:endParaRPr lang="en-US" sz="1900" dirty="0">
              <a:solidFill>
                <a:schemeClr val="accent2">
                  <a:lumMod val="20000"/>
                  <a:lumOff val="80000"/>
                </a:schemeClr>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561053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it-IT" smtClean="0"/>
              <a:t>Christine Aidala, CENPA Seminar, 2/1/18</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62086"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62087"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62088"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62089"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12</a:t>
            </a:r>
            <a:endParaRPr lang="en-US" dirty="0"/>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Tree>
    <p:extLst>
      <p:ext uri="{BB962C8B-B14F-4D97-AF65-F5344CB8AC3E}">
        <p14:creationId xmlns:p14="http://schemas.microsoft.com/office/powerpoint/2010/main" val="3637392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it-IT" smtClean="0"/>
              <a:t>Christine Aidala, CENPA Seminar, 2/1/18</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70674"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70675"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70676"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70677"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12</a:t>
            </a:r>
            <a:endParaRPr lang="en-US" dirty="0"/>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540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it-IT" smtClean="0"/>
              <a:t>Christine Aidala, CENPA Seminar, 2/1/18</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71694"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71695"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71696"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71697"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12</a:t>
            </a:r>
            <a:endParaRPr lang="en-US" dirty="0"/>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3"/>
          <a:stretch>
            <a:fillRect/>
          </a:stretch>
        </p:blipFill>
        <p:spPr>
          <a:xfrm>
            <a:off x="0" y="2166585"/>
            <a:ext cx="9144000" cy="2524830"/>
          </a:xfrm>
          <a:prstGeom prst="rect">
            <a:avLst/>
          </a:prstGeom>
        </p:spPr>
      </p:pic>
      <p:sp>
        <p:nvSpPr>
          <p:cNvPr id="4" name="Rectangle 3"/>
          <p:cNvSpPr/>
          <p:nvPr/>
        </p:nvSpPr>
        <p:spPr>
          <a:xfrm>
            <a:off x="4191000" y="2130009"/>
            <a:ext cx="4953000" cy="3067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19600" y="2525649"/>
            <a:ext cx="1254125" cy="15561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77000" y="2985779"/>
            <a:ext cx="2661754" cy="646331"/>
          </a:xfrm>
          <a:prstGeom prst="rect">
            <a:avLst/>
          </a:prstGeom>
          <a:noFill/>
        </p:spPr>
        <p:txBody>
          <a:bodyPr wrap="none" rtlCol="0">
            <a:spAutoFit/>
          </a:bodyPr>
          <a:lstStyle/>
          <a:p>
            <a:r>
              <a:rPr lang="en-US" dirty="0" smtClean="0"/>
              <a:t>G.A. Miller, Phys. Rev. C68,</a:t>
            </a:r>
          </a:p>
          <a:p>
            <a:r>
              <a:rPr lang="en-US" dirty="0" smtClean="0"/>
              <a:t>022201 (2003)</a:t>
            </a:r>
            <a:endParaRPr lang="en-US" dirty="0"/>
          </a:p>
        </p:txBody>
      </p:sp>
    </p:spTree>
    <p:extLst>
      <p:ext uri="{BB962C8B-B14F-4D97-AF65-F5344CB8AC3E}">
        <p14:creationId xmlns:p14="http://schemas.microsoft.com/office/powerpoint/2010/main" val="2331085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
          <p:cNvSpPr>
            <a:spLocks noGrp="1"/>
          </p:cNvSpPr>
          <p:nvPr>
            <p:ph type="ftr" sz="quarter" idx="11"/>
          </p:nvPr>
        </p:nvSpPr>
        <p:spPr/>
        <p:txBody>
          <a:bodyPr/>
          <a:lstStyle/>
          <a:p>
            <a:r>
              <a:rPr lang="it-IT" smtClean="0"/>
              <a:t>Christine Aidala, CENPA Seminar, 2/1/18</a:t>
            </a:r>
            <a:endParaRPr lang="en-US"/>
          </a:p>
        </p:txBody>
      </p:sp>
      <p:sp>
        <p:nvSpPr>
          <p:cNvPr id="1364994" name="Rectangle 2"/>
          <p:cNvSpPr>
            <a:spLocks noChangeArrowheads="1"/>
          </p:cNvSpPr>
          <p:nvPr/>
        </p:nvSpPr>
        <p:spPr bwMode="auto">
          <a:xfrm>
            <a:off x="381000" y="1371600"/>
            <a:ext cx="84582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364995" name="Rectangle 3"/>
          <p:cNvSpPr>
            <a:spLocks noGrp="1" noChangeArrowheads="1"/>
          </p:cNvSpPr>
          <p:nvPr>
            <p:ph type="title"/>
          </p:nvPr>
        </p:nvSpPr>
        <p:spPr>
          <a:xfrm>
            <a:off x="457200" y="152400"/>
            <a:ext cx="8229600" cy="1143000"/>
          </a:xfrm>
        </p:spPr>
        <p:txBody>
          <a:bodyPr>
            <a:noAutofit/>
          </a:bodyPr>
          <a:lstStyle/>
          <a:p>
            <a:r>
              <a:rPr lang="en-US" altLang="zh-CN" sz="3800" dirty="0" smtClean="0">
                <a:ea typeface="宋体" pitchFamily="116" charset="-122"/>
              </a:rPr>
              <a:t>Spin-spin and spin-momentum correlations in QCD bound states</a:t>
            </a:r>
            <a:endParaRPr lang="en-US" altLang="zh-CN" sz="3800" dirty="0">
              <a:ea typeface="宋体" pitchFamily="116" charset="-122"/>
            </a:endParaRPr>
          </a:p>
        </p:txBody>
      </p:sp>
      <p:pic>
        <p:nvPicPr>
          <p:cNvPr id="1364996" name="Picture 4" descr="distrib"/>
          <p:cNvPicPr>
            <a:picLocks noChangeAspect="1" noChangeArrowheads="1"/>
          </p:cNvPicPr>
          <p:nvPr/>
        </p:nvPicPr>
        <p:blipFill>
          <a:blip r:embed="rId4" cstate="print"/>
          <a:srcRect/>
          <a:stretch>
            <a:fillRect/>
          </a:stretch>
        </p:blipFill>
        <p:spPr bwMode="auto">
          <a:xfrm>
            <a:off x="2895600" y="1752600"/>
            <a:ext cx="5181600" cy="4224338"/>
          </a:xfrm>
          <a:prstGeom prst="rect">
            <a:avLst/>
          </a:prstGeom>
          <a:noFill/>
          <a:ln w="9525">
            <a:noFill/>
            <a:miter lim="800000"/>
            <a:headEnd/>
            <a:tailEnd/>
          </a:ln>
        </p:spPr>
      </p:pic>
      <p:graphicFrame>
        <p:nvGraphicFramePr>
          <p:cNvPr id="1364997" name="Object 5"/>
          <p:cNvGraphicFramePr>
            <a:graphicFrameLocks noChangeAspect="1"/>
          </p:cNvGraphicFramePr>
          <p:nvPr>
            <p:extLst/>
          </p:nvPr>
        </p:nvGraphicFramePr>
        <p:xfrm>
          <a:off x="3657600" y="3940175"/>
          <a:ext cx="2203450" cy="1471613"/>
        </p:xfrm>
        <a:graphic>
          <a:graphicData uri="http://schemas.openxmlformats.org/presentationml/2006/ole">
            <mc:AlternateContent xmlns:mc="http://schemas.openxmlformats.org/markup-compatibility/2006">
              <mc:Choice xmlns:v="urn:schemas-microsoft-com:vml" Requires="v">
                <p:oleObj spid="_x0000_s56114" name="Document" r:id="rId5" imgW="6088943" imgH="4066896" progId="Word.Document.8">
                  <p:embed/>
                </p:oleObj>
              </mc:Choice>
              <mc:Fallback>
                <p:oleObj name="Document" r:id="rId5" imgW="6088943" imgH="4066896"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940175"/>
                        <a:ext cx="2203450" cy="1471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4998" name="Text Box 6"/>
          <p:cNvSpPr txBox="1">
            <a:spLocks noChangeArrowheads="1"/>
          </p:cNvSpPr>
          <p:nvPr/>
        </p:nvSpPr>
        <p:spPr bwMode="auto">
          <a:xfrm>
            <a:off x="4953000" y="3352800"/>
            <a:ext cx="1143000" cy="396875"/>
          </a:xfrm>
          <a:prstGeom prst="rect">
            <a:avLst/>
          </a:prstGeom>
          <a:noFill/>
          <a:ln w="9525" algn="ctr">
            <a:noFill/>
            <a:miter lim="800000"/>
            <a:headEnd/>
            <a:tailEnd/>
          </a:ln>
          <a:effectLst/>
        </p:spPr>
        <p:txBody>
          <a:bodyPr>
            <a:spAutoFit/>
          </a:bodyPr>
          <a:lstStyle/>
          <a:p>
            <a:pPr eaLnBrk="1" hangingPunct="1">
              <a:spcBef>
                <a:spcPct val="50000"/>
              </a:spcBef>
            </a:pPr>
            <a:endParaRPr lang="zh-CN" altLang="en-US" sz="2000">
              <a:solidFill>
                <a:schemeClr val="accent2"/>
              </a:solidFill>
              <a:latin typeface="Arial" charset="0"/>
              <a:ea typeface="宋体" pitchFamily="116" charset="-122"/>
            </a:endParaRPr>
          </a:p>
        </p:txBody>
      </p:sp>
      <p:sp>
        <p:nvSpPr>
          <p:cNvPr id="1364999"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0" name="Rectangle 8"/>
          <p:cNvSpPr>
            <a:spLocks noChangeArrowheads="1"/>
          </p:cNvSpPr>
          <p:nvPr/>
        </p:nvSpPr>
        <p:spPr bwMode="auto">
          <a:xfrm>
            <a:off x="4460875" y="457200"/>
            <a:ext cx="2222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02" name="Rectangle 10"/>
          <p:cNvSpPr>
            <a:spLocks noChangeArrowheads="1"/>
          </p:cNvSpPr>
          <p:nvPr/>
        </p:nvSpPr>
        <p:spPr bwMode="auto">
          <a:xfrm>
            <a:off x="228600" y="1254125"/>
            <a:ext cx="527050" cy="274638"/>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graphicFrame>
        <p:nvGraphicFramePr>
          <p:cNvPr id="1365003" name="Object 11"/>
          <p:cNvGraphicFramePr>
            <a:graphicFrameLocks noChangeAspect="1"/>
          </p:cNvGraphicFramePr>
          <p:nvPr>
            <p:extLst/>
          </p:nvPr>
        </p:nvGraphicFramePr>
        <p:xfrm>
          <a:off x="228600" y="1528763"/>
          <a:ext cx="114300" cy="219075"/>
        </p:xfrm>
        <a:graphic>
          <a:graphicData uri="http://schemas.openxmlformats.org/presentationml/2006/ole">
            <mc:AlternateContent xmlns:mc="http://schemas.openxmlformats.org/markup-compatibility/2006">
              <mc:Choice xmlns:v="urn:schemas-microsoft-com:vml" Requires="v">
                <p:oleObj spid="_x0000_s56115" name="Equation" r:id="rId7" imgW="114120" imgH="215640" progId="Equation.3">
                  <p:embed/>
                </p:oleObj>
              </mc:Choice>
              <mc:Fallback>
                <p:oleObj name="Equation" r:id="rId7"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5287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4" name="Rectangle 12"/>
          <p:cNvSpPr>
            <a:spLocks noChangeArrowheads="1"/>
          </p:cNvSpPr>
          <p:nvPr/>
        </p:nvSpPr>
        <p:spPr bwMode="auto">
          <a:xfrm>
            <a:off x="0" y="1981200"/>
            <a:ext cx="9144000" cy="0"/>
          </a:xfrm>
          <a:prstGeom prst="rect">
            <a:avLst/>
          </a:prstGeom>
          <a:noFill/>
          <a:ln w="9525" algn="ctr">
            <a:noFill/>
            <a:miter lim="800000"/>
            <a:headEnd/>
            <a:tailEnd/>
          </a:ln>
          <a:effectLst/>
        </p:spPr>
        <p:txBody>
          <a:bodyPr wrap="none" anchor="ctr">
            <a:spAutoFit/>
          </a:bodyPr>
          <a:lstStyle/>
          <a:p>
            <a:endParaRPr lang="en-US"/>
          </a:p>
        </p:txBody>
      </p:sp>
      <p:sp>
        <p:nvSpPr>
          <p:cNvPr id="1365005" name="Rectangle 13"/>
          <p:cNvSpPr>
            <a:spLocks noChangeArrowheads="1"/>
          </p:cNvSpPr>
          <p:nvPr/>
        </p:nvSpPr>
        <p:spPr bwMode="auto">
          <a:xfrm>
            <a:off x="0" y="3276600"/>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6" name="Object 14"/>
          <p:cNvGraphicFramePr>
            <a:graphicFrameLocks noChangeAspect="1"/>
          </p:cNvGraphicFramePr>
          <p:nvPr>
            <p:extLst/>
          </p:nvPr>
        </p:nvGraphicFramePr>
        <p:xfrm>
          <a:off x="228600" y="3138488"/>
          <a:ext cx="114300" cy="219075"/>
        </p:xfrm>
        <a:graphic>
          <a:graphicData uri="http://schemas.openxmlformats.org/presentationml/2006/ole">
            <mc:AlternateContent xmlns:mc="http://schemas.openxmlformats.org/markup-compatibility/2006">
              <mc:Choice xmlns:v="urn:schemas-microsoft-com:vml" Requires="v">
                <p:oleObj spid="_x0000_s56116" name="Equation" r:id="rId9" imgW="114120" imgH="215640" progId="Equation.3">
                  <p:embed/>
                </p:oleObj>
              </mc:Choice>
              <mc:Fallback>
                <p:oleObj name="Equation" r:id="rId9"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138488"/>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7" name="Rectangle 15"/>
          <p:cNvSpPr>
            <a:spLocks noChangeArrowheads="1"/>
          </p:cNvSpPr>
          <p:nvPr/>
        </p:nvSpPr>
        <p:spPr bwMode="auto">
          <a:xfrm>
            <a:off x="0" y="3586163"/>
            <a:ext cx="9144000" cy="0"/>
          </a:xfrm>
          <a:prstGeom prst="rect">
            <a:avLst/>
          </a:prstGeom>
          <a:noFill/>
          <a:ln w="9525" algn="ctr">
            <a:noFill/>
            <a:miter lim="800000"/>
            <a:headEnd/>
            <a:tailEnd/>
          </a:ln>
          <a:effectLst/>
        </p:spPr>
        <p:txBody>
          <a:bodyPr wrap="none" anchor="ctr">
            <a:spAutoFit/>
          </a:bodyPr>
          <a:lstStyle/>
          <a:p>
            <a:endParaRPr lang="en-US"/>
          </a:p>
        </p:txBody>
      </p:sp>
      <p:graphicFrame>
        <p:nvGraphicFramePr>
          <p:cNvPr id="1365008" name="Object 16"/>
          <p:cNvGraphicFramePr>
            <a:graphicFrameLocks noChangeAspect="1"/>
          </p:cNvGraphicFramePr>
          <p:nvPr>
            <p:extLst/>
          </p:nvPr>
        </p:nvGraphicFramePr>
        <p:xfrm>
          <a:off x="228600" y="3357563"/>
          <a:ext cx="114300" cy="219075"/>
        </p:xfrm>
        <a:graphic>
          <a:graphicData uri="http://schemas.openxmlformats.org/presentationml/2006/ole">
            <mc:AlternateContent xmlns:mc="http://schemas.openxmlformats.org/markup-compatibility/2006">
              <mc:Choice xmlns:v="urn:schemas-microsoft-com:vml" Requires="v">
                <p:oleObj spid="_x0000_s56117" name="Equation" r:id="rId10" imgW="114120" imgH="215640" progId="Equation.3">
                  <p:embed/>
                </p:oleObj>
              </mc:Choice>
              <mc:Fallback>
                <p:oleObj name="Equation" r:id="rId10" imgW="11412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357563"/>
                        <a:ext cx="1143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65009" name="Rectangle 17"/>
          <p:cNvSpPr>
            <a:spLocks noChangeArrowheads="1"/>
          </p:cNvSpPr>
          <p:nvPr/>
        </p:nvSpPr>
        <p:spPr bwMode="auto">
          <a:xfrm>
            <a:off x="4537075" y="3576638"/>
            <a:ext cx="527050" cy="274637"/>
          </a:xfrm>
          <a:prstGeom prst="rect">
            <a:avLst/>
          </a:prstGeom>
          <a:noFill/>
          <a:ln w="9525" algn="ctr">
            <a:noFill/>
            <a:miter lim="800000"/>
            <a:headEnd/>
            <a:tailEnd/>
          </a:ln>
          <a:effectLst/>
        </p:spPr>
        <p:txBody>
          <a:bodyPr wrap="none" anchor="ctr">
            <a:spAutoFit/>
          </a:bodyPr>
          <a:lstStyle/>
          <a:p>
            <a:pPr algn="l"/>
            <a:r>
              <a:rPr lang="zh-CN" altLang="en-US" sz="1200">
                <a:solidFill>
                  <a:schemeClr val="tx1"/>
                </a:solidFill>
                <a:ea typeface="宋体" pitchFamily="116" charset="-122"/>
              </a:rPr>
              <a:t>         </a:t>
            </a:r>
            <a:endParaRPr lang="zh-CN" altLang="en-US">
              <a:solidFill>
                <a:schemeClr val="tx1"/>
              </a:solidFill>
              <a:ea typeface="宋体" pitchFamily="116" charset="-122"/>
            </a:endParaRPr>
          </a:p>
        </p:txBody>
      </p:sp>
      <p:sp>
        <p:nvSpPr>
          <p:cNvPr id="1365010" name="Rectangle 18"/>
          <p:cNvSpPr>
            <a:spLocks noChangeArrowheads="1"/>
          </p:cNvSpPr>
          <p:nvPr/>
        </p:nvSpPr>
        <p:spPr bwMode="auto">
          <a:xfrm>
            <a:off x="0" y="5908675"/>
            <a:ext cx="9144000" cy="0"/>
          </a:xfrm>
          <a:prstGeom prst="rect">
            <a:avLst/>
          </a:prstGeom>
          <a:noFill/>
          <a:ln w="9525" algn="ctr">
            <a:noFill/>
            <a:miter lim="800000"/>
            <a:headEnd/>
            <a:tailEnd/>
          </a:ln>
          <a:effectLst/>
        </p:spPr>
        <p:txBody>
          <a:bodyPr wrap="none" anchor="ctr">
            <a:spAutoFit/>
          </a:bodyPr>
          <a:lstStyle/>
          <a:p>
            <a:pPr algn="l"/>
            <a:endParaRPr lang="zh-CN" altLang="en-US">
              <a:solidFill>
                <a:schemeClr val="tx1"/>
              </a:solidFill>
              <a:ea typeface="宋体" pitchFamily="116" charset="-122"/>
            </a:endParaRPr>
          </a:p>
        </p:txBody>
      </p:sp>
      <p:sp>
        <p:nvSpPr>
          <p:cNvPr id="1365011" name="Rectangle 19"/>
          <p:cNvSpPr>
            <a:spLocks noChangeArrowheads="1"/>
          </p:cNvSpPr>
          <p:nvPr/>
        </p:nvSpPr>
        <p:spPr bwMode="auto">
          <a:xfrm>
            <a:off x="2667000" y="1676400"/>
            <a:ext cx="2667000" cy="457200"/>
          </a:xfrm>
          <a:prstGeom prst="rect">
            <a:avLst/>
          </a:prstGeom>
          <a:noFill/>
          <a:ln w="9525" algn="ctr">
            <a:solidFill>
              <a:srgbClr val="0000FF"/>
            </a:solidFill>
            <a:miter lim="800000"/>
            <a:headEnd/>
            <a:tailEnd/>
          </a:ln>
          <a:effectLst/>
        </p:spPr>
        <p:txBody>
          <a:bodyPr anchor="ctr">
            <a:spAutoFit/>
          </a:bodyPr>
          <a:lstStyle/>
          <a:p>
            <a:endParaRPr lang="en-US"/>
          </a:p>
        </p:txBody>
      </p:sp>
      <p:sp>
        <p:nvSpPr>
          <p:cNvPr id="1365012" name="Rectangle 20"/>
          <p:cNvSpPr>
            <a:spLocks noChangeArrowheads="1"/>
          </p:cNvSpPr>
          <p:nvPr/>
        </p:nvSpPr>
        <p:spPr bwMode="auto">
          <a:xfrm>
            <a:off x="2667000" y="2244725"/>
            <a:ext cx="2667000" cy="1280160"/>
          </a:xfrm>
          <a:prstGeom prst="rect">
            <a:avLst/>
          </a:prstGeom>
          <a:noFill/>
          <a:ln w="9525" algn="ctr">
            <a:solidFill>
              <a:srgbClr val="FF0000"/>
            </a:solidFill>
            <a:miter lim="800000"/>
            <a:headEnd/>
            <a:tailEnd/>
          </a:ln>
          <a:effectLst/>
        </p:spPr>
        <p:txBody>
          <a:bodyPr anchor="ctr">
            <a:spAutoFit/>
          </a:bodyPr>
          <a:lstStyle/>
          <a:p>
            <a:endParaRPr lang="en-US"/>
          </a:p>
        </p:txBody>
      </p:sp>
      <p:sp>
        <p:nvSpPr>
          <p:cNvPr id="1365013" name="Text Box 21"/>
          <p:cNvSpPr txBox="1">
            <a:spLocks noChangeArrowheads="1"/>
          </p:cNvSpPr>
          <p:nvPr/>
        </p:nvSpPr>
        <p:spPr bwMode="auto">
          <a:xfrm>
            <a:off x="533400" y="1711325"/>
            <a:ext cx="2057400" cy="430887"/>
          </a:xfrm>
          <a:prstGeom prst="rect">
            <a:avLst/>
          </a:prstGeom>
          <a:noFill/>
          <a:ln w="9525" algn="ctr">
            <a:noFill/>
            <a:miter lim="800000"/>
            <a:headEnd/>
            <a:tailEnd/>
          </a:ln>
          <a:effectLst/>
        </p:spPr>
        <p:txBody>
          <a:bodyPr>
            <a:spAutoFit/>
          </a:bodyPr>
          <a:lstStyle/>
          <a:p>
            <a:pPr eaLnBrk="1" hangingPunct="1">
              <a:spcBef>
                <a:spcPct val="50000"/>
              </a:spcBef>
            </a:pPr>
            <a:r>
              <a:rPr lang="en-US" altLang="zh-CN" sz="2200" dirty="0" smtClean="0">
                <a:solidFill>
                  <a:srgbClr val="0000FF"/>
                </a:solidFill>
                <a:latin typeface="Arial" charset="0"/>
                <a:ea typeface="宋体" pitchFamily="116" charset="-122"/>
              </a:rPr>
              <a:t>Unpolarized</a:t>
            </a:r>
            <a:endParaRPr lang="en-US" altLang="zh-CN" sz="2200" dirty="0">
              <a:solidFill>
                <a:srgbClr val="0000FF"/>
              </a:solidFill>
              <a:latin typeface="Arial" charset="0"/>
              <a:ea typeface="宋体" pitchFamily="116" charset="-122"/>
            </a:endParaRPr>
          </a:p>
        </p:txBody>
      </p:sp>
      <p:sp>
        <p:nvSpPr>
          <p:cNvPr id="1365014" name="Text Box 22"/>
          <p:cNvSpPr txBox="1">
            <a:spLocks noChangeArrowheads="1"/>
          </p:cNvSpPr>
          <p:nvPr/>
        </p:nvSpPr>
        <p:spPr bwMode="auto">
          <a:xfrm>
            <a:off x="381000" y="24733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FF3300"/>
                </a:solidFill>
                <a:latin typeface="Arial" charset="0"/>
                <a:ea typeface="宋体" pitchFamily="116" charset="-122"/>
              </a:rPr>
              <a:t>Spin-spin correlations</a:t>
            </a:r>
            <a:endParaRPr lang="en-US" altLang="zh-CN" dirty="0">
              <a:solidFill>
                <a:srgbClr val="FF3300"/>
              </a:solidFill>
              <a:latin typeface="Arial" charset="0"/>
              <a:ea typeface="宋体" pitchFamily="116" charset="-122"/>
            </a:endParaRPr>
          </a:p>
        </p:txBody>
      </p:sp>
      <p:sp>
        <p:nvSpPr>
          <p:cNvPr id="33" name="Slide Number Placeholder 32"/>
          <p:cNvSpPr>
            <a:spLocks noGrp="1"/>
          </p:cNvSpPr>
          <p:nvPr>
            <p:ph type="sldNum" sz="quarter" idx="12"/>
          </p:nvPr>
        </p:nvSpPr>
        <p:spPr/>
        <p:txBody>
          <a:bodyPr/>
          <a:lstStyle/>
          <a:p>
            <a:r>
              <a:rPr lang="en-US" dirty="0" smtClean="0"/>
              <a:t>12</a:t>
            </a:r>
            <a:endParaRPr lang="en-US" dirty="0"/>
          </a:p>
        </p:txBody>
      </p:sp>
      <p:sp>
        <p:nvSpPr>
          <p:cNvPr id="2" name="L-Shape 1"/>
          <p:cNvSpPr/>
          <p:nvPr/>
        </p:nvSpPr>
        <p:spPr bwMode="auto">
          <a:xfrm rot="16200000">
            <a:off x="3202779" y="992976"/>
            <a:ext cx="4491037" cy="5562604"/>
          </a:xfrm>
          <a:prstGeom prst="corner">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FF99"/>
              </a:solidFill>
              <a:effectLst/>
              <a:latin typeface="Times New Roman" pitchFamily="18" charset="0"/>
            </a:endParaRPr>
          </a:p>
        </p:txBody>
      </p:sp>
      <p:sp>
        <p:nvSpPr>
          <p:cNvPr id="32" name="Text Box 22"/>
          <p:cNvSpPr txBox="1">
            <a:spLocks noChangeArrowheads="1"/>
          </p:cNvSpPr>
          <p:nvPr/>
        </p:nvSpPr>
        <p:spPr bwMode="auto">
          <a:xfrm>
            <a:off x="533400" y="4302125"/>
            <a:ext cx="2514600" cy="830997"/>
          </a:xfrm>
          <a:prstGeom prst="rect">
            <a:avLst/>
          </a:prstGeom>
          <a:noFill/>
          <a:ln w="9525" algn="ctr">
            <a:noFill/>
            <a:miter lim="800000"/>
            <a:headEnd/>
            <a:tailEnd/>
          </a:ln>
          <a:effectLst/>
        </p:spPr>
        <p:txBody>
          <a:bodyPr>
            <a:spAutoFit/>
          </a:bodyPr>
          <a:lstStyle/>
          <a:p>
            <a:pPr eaLnBrk="1" hangingPunct="1">
              <a:spcBef>
                <a:spcPct val="50000"/>
              </a:spcBef>
            </a:pPr>
            <a:r>
              <a:rPr lang="en-US" altLang="zh-CN" dirty="0" smtClean="0">
                <a:solidFill>
                  <a:srgbClr val="00B050"/>
                </a:solidFill>
                <a:latin typeface="Arial" charset="0"/>
                <a:ea typeface="宋体" pitchFamily="116" charset="-122"/>
              </a:rPr>
              <a:t>Spin-momentum correlations</a:t>
            </a:r>
            <a:endParaRPr lang="en-US" altLang="zh-CN" dirty="0">
              <a:solidFill>
                <a:srgbClr val="00B050"/>
              </a:solidFill>
              <a:latin typeface="Arial" charset="0"/>
              <a:ea typeface="宋体" pitchFamily="116" charset="-122"/>
            </a:endParaRPr>
          </a:p>
        </p:txBody>
      </p:sp>
      <p:sp>
        <p:nvSpPr>
          <p:cNvPr id="27" name="Text Box 26"/>
          <p:cNvSpPr txBox="1">
            <a:spLocks noChangeArrowheads="1"/>
          </p:cNvSpPr>
          <p:nvPr/>
        </p:nvSpPr>
        <p:spPr bwMode="auto">
          <a:xfrm>
            <a:off x="4876800" y="3124200"/>
            <a:ext cx="1706563" cy="457200"/>
          </a:xfrm>
          <a:prstGeom prst="rect">
            <a:avLst/>
          </a:prstGeom>
          <a:noFill/>
          <a:ln w="9525">
            <a:noFill/>
            <a:miter lim="800000"/>
            <a:headEnd/>
            <a:tailEnd/>
          </a:ln>
          <a:effectLst/>
        </p:spPr>
        <p:txBody>
          <a:bodyPr wrap="none">
            <a:spAutoFit/>
          </a:bodyPr>
          <a:lstStyle/>
          <a:p>
            <a:r>
              <a:rPr lang="en-US" dirty="0">
                <a:solidFill>
                  <a:schemeClr val="tx1"/>
                </a:solidFill>
              </a:rPr>
              <a:t>Transversity</a:t>
            </a:r>
          </a:p>
        </p:txBody>
      </p:sp>
      <p:sp>
        <p:nvSpPr>
          <p:cNvPr id="28" name="Text Box 27"/>
          <p:cNvSpPr txBox="1">
            <a:spLocks noChangeArrowheads="1"/>
          </p:cNvSpPr>
          <p:nvPr/>
        </p:nvSpPr>
        <p:spPr bwMode="auto">
          <a:xfrm>
            <a:off x="4876800" y="4114800"/>
            <a:ext cx="946150" cy="457200"/>
          </a:xfrm>
          <a:prstGeom prst="rect">
            <a:avLst/>
          </a:prstGeom>
          <a:noFill/>
          <a:ln w="9525">
            <a:noFill/>
            <a:miter lim="800000"/>
            <a:headEnd/>
            <a:tailEnd/>
          </a:ln>
          <a:effectLst/>
        </p:spPr>
        <p:txBody>
          <a:bodyPr wrap="none">
            <a:spAutoFit/>
          </a:bodyPr>
          <a:lstStyle/>
          <a:p>
            <a:r>
              <a:rPr lang="en-US" dirty="0">
                <a:solidFill>
                  <a:schemeClr val="tx1"/>
                </a:solidFill>
              </a:rPr>
              <a:t>Sivers</a:t>
            </a:r>
          </a:p>
        </p:txBody>
      </p:sp>
      <p:sp>
        <p:nvSpPr>
          <p:cNvPr id="29" name="Text Box 29"/>
          <p:cNvSpPr txBox="1">
            <a:spLocks noChangeArrowheads="1"/>
          </p:cNvSpPr>
          <p:nvPr/>
        </p:nvSpPr>
        <p:spPr bwMode="auto">
          <a:xfrm>
            <a:off x="4904096" y="4724400"/>
            <a:ext cx="1893887" cy="457200"/>
          </a:xfrm>
          <a:prstGeom prst="rect">
            <a:avLst/>
          </a:prstGeom>
          <a:noFill/>
          <a:ln w="9525">
            <a:noFill/>
            <a:miter lim="800000"/>
            <a:headEnd/>
            <a:tailEnd/>
          </a:ln>
          <a:effectLst/>
        </p:spPr>
        <p:txBody>
          <a:bodyPr wrap="none">
            <a:spAutoFit/>
          </a:bodyPr>
          <a:lstStyle/>
          <a:p>
            <a:r>
              <a:rPr lang="en-US" dirty="0">
                <a:solidFill>
                  <a:schemeClr val="tx1"/>
                </a:solidFill>
              </a:rPr>
              <a:t>Boer-Mulders</a:t>
            </a:r>
          </a:p>
        </p:txBody>
      </p:sp>
      <p:sp>
        <p:nvSpPr>
          <p:cNvPr id="34" name="Text Box 26"/>
          <p:cNvSpPr txBox="1">
            <a:spLocks noChangeArrowheads="1"/>
          </p:cNvSpPr>
          <p:nvPr/>
        </p:nvSpPr>
        <p:spPr bwMode="auto">
          <a:xfrm>
            <a:off x="4876800" y="2498972"/>
            <a:ext cx="881973" cy="369332"/>
          </a:xfrm>
          <a:prstGeom prst="rect">
            <a:avLst/>
          </a:prstGeom>
          <a:noFill/>
          <a:ln w="9525">
            <a:noFill/>
            <a:miter lim="800000"/>
            <a:headEnd/>
            <a:tailEnd/>
          </a:ln>
          <a:effectLst/>
        </p:spPr>
        <p:txBody>
          <a:bodyPr wrap="none">
            <a:spAutoFit/>
          </a:bodyPr>
          <a:lstStyle/>
          <a:p>
            <a:r>
              <a:rPr lang="en-US" dirty="0" smtClean="0">
                <a:solidFill>
                  <a:schemeClr val="tx1"/>
                </a:solidFill>
              </a:rPr>
              <a:t>Helicity</a:t>
            </a:r>
            <a:endParaRPr lang="en-US" dirty="0">
              <a:solidFill>
                <a:schemeClr val="tx1"/>
              </a:solidFill>
            </a:endParaRPr>
          </a:p>
        </p:txBody>
      </p:sp>
      <p:sp>
        <p:nvSpPr>
          <p:cNvPr id="35" name="Text Box 29"/>
          <p:cNvSpPr txBox="1">
            <a:spLocks noChangeArrowheads="1"/>
          </p:cNvSpPr>
          <p:nvPr/>
        </p:nvSpPr>
        <p:spPr bwMode="auto">
          <a:xfrm>
            <a:off x="4908273" y="5334000"/>
            <a:ext cx="1250279" cy="369332"/>
          </a:xfrm>
          <a:prstGeom prst="rect">
            <a:avLst/>
          </a:prstGeom>
          <a:noFill/>
          <a:ln w="9525">
            <a:noFill/>
            <a:miter lim="800000"/>
            <a:headEnd/>
            <a:tailEnd/>
          </a:ln>
          <a:effectLst/>
        </p:spPr>
        <p:txBody>
          <a:bodyPr wrap="none">
            <a:spAutoFit/>
          </a:bodyPr>
          <a:lstStyle/>
          <a:p>
            <a:r>
              <a:rPr lang="en-US" dirty="0" smtClean="0">
                <a:solidFill>
                  <a:schemeClr val="tx1"/>
                </a:solidFill>
              </a:rPr>
              <a:t>Worm-gear</a:t>
            </a:r>
            <a:endParaRPr lang="en-US" dirty="0">
              <a:solidFill>
                <a:schemeClr val="tx1"/>
              </a:solidFill>
            </a:endParaRPr>
          </a:p>
        </p:txBody>
      </p:sp>
      <p:sp>
        <p:nvSpPr>
          <p:cNvPr id="36" name="Text Box 29"/>
          <p:cNvSpPr txBox="1">
            <a:spLocks noChangeArrowheads="1"/>
          </p:cNvSpPr>
          <p:nvPr/>
        </p:nvSpPr>
        <p:spPr bwMode="auto">
          <a:xfrm>
            <a:off x="6172200" y="1524000"/>
            <a:ext cx="2037609" cy="646331"/>
          </a:xfrm>
          <a:prstGeom prst="rect">
            <a:avLst/>
          </a:prstGeom>
          <a:noFill/>
          <a:ln w="9525">
            <a:noFill/>
            <a:miter lim="800000"/>
            <a:headEnd/>
            <a:tailEnd/>
          </a:ln>
          <a:effectLst/>
        </p:spPr>
        <p:txBody>
          <a:bodyPr wrap="none">
            <a:spAutoFit/>
          </a:bodyPr>
          <a:lstStyle/>
          <a:p>
            <a:pPr algn="ctr"/>
            <a:r>
              <a:rPr lang="en-US" dirty="0" smtClean="0">
                <a:solidFill>
                  <a:schemeClr val="tx1"/>
                </a:solidFill>
              </a:rPr>
              <a:t>Worm-gear</a:t>
            </a:r>
          </a:p>
          <a:p>
            <a:pPr algn="ctr"/>
            <a:r>
              <a:rPr lang="en-US" dirty="0" smtClean="0"/>
              <a:t>(</a:t>
            </a:r>
            <a:r>
              <a:rPr lang="en-US" dirty="0" err="1" smtClean="0"/>
              <a:t>Kotzinian</a:t>
            </a:r>
            <a:r>
              <a:rPr lang="en-US" dirty="0" smtClean="0"/>
              <a:t>-Mulders)</a:t>
            </a:r>
            <a:endParaRPr lang="en-US" dirty="0">
              <a:solidFill>
                <a:schemeClr val="tx1"/>
              </a:solidFill>
            </a:endParaRPr>
          </a:p>
        </p:txBody>
      </p:sp>
      <p:sp>
        <p:nvSpPr>
          <p:cNvPr id="37" name="Text Box 29"/>
          <p:cNvSpPr txBox="1">
            <a:spLocks noChangeArrowheads="1"/>
          </p:cNvSpPr>
          <p:nvPr/>
        </p:nvSpPr>
        <p:spPr bwMode="auto">
          <a:xfrm>
            <a:off x="6705600" y="4953000"/>
            <a:ext cx="1271695" cy="369332"/>
          </a:xfrm>
          <a:prstGeom prst="rect">
            <a:avLst/>
          </a:prstGeom>
          <a:noFill/>
          <a:ln w="9525">
            <a:noFill/>
            <a:miter lim="800000"/>
            <a:headEnd/>
            <a:tailEnd/>
          </a:ln>
          <a:effectLst/>
        </p:spPr>
        <p:txBody>
          <a:bodyPr wrap="none">
            <a:spAutoFit/>
          </a:bodyPr>
          <a:lstStyle/>
          <a:p>
            <a:r>
              <a:rPr lang="en-US" dirty="0" err="1" smtClean="0">
                <a:solidFill>
                  <a:schemeClr val="tx1"/>
                </a:solidFill>
              </a:rPr>
              <a:t>Pretzelosity</a:t>
            </a:r>
            <a:endParaRPr lang="en-US" dirty="0">
              <a:solidFill>
                <a:schemeClr val="tx1"/>
              </a:solidFill>
            </a:endParaRPr>
          </a:p>
        </p:txBody>
      </p:sp>
      <p:pic>
        <p:nvPicPr>
          <p:cNvPr id="46103" name="Picture 23" descr="http://s.hswstatic.com/gif/gear-worm.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35622" y="2743200"/>
            <a:ext cx="780521" cy="842963"/>
          </a:xfrm>
          <a:prstGeom prst="rect">
            <a:avLst/>
          </a:prstGeom>
          <a:noFill/>
          <a:extLst>
            <a:ext uri="{909E8E84-426E-40DD-AFC4-6F175D3DCCD1}">
              <a14:hiddenFill xmlns:a14="http://schemas.microsoft.com/office/drawing/2010/main">
                <a:solidFill>
                  <a:srgbClr val="FFFFFF"/>
                </a:solidFill>
              </a14:hiddenFill>
            </a:ext>
          </a:extLst>
        </p:spPr>
      </p:pic>
      <p:pic>
        <p:nvPicPr>
          <p:cNvPr id="46104" name="Picture 24"/>
          <p:cNvPicPr>
            <a:picLocks noChangeAspect="1" noChangeArrowheads="1"/>
          </p:cNvPicPr>
          <p:nvPr/>
        </p:nvPicPr>
        <p:blipFill rotWithShape="1">
          <a:blip r:embed="rId12">
            <a:extLst>
              <a:ext uri="{28A0092B-C50C-407E-A947-70E740481C1C}">
                <a14:useLocalDpi xmlns:a14="http://schemas.microsoft.com/office/drawing/2010/main" val="0"/>
              </a:ext>
            </a:extLst>
          </a:blip>
          <a:srcRect r="1532"/>
          <a:stretch/>
        </p:blipFill>
        <p:spPr bwMode="auto">
          <a:xfrm>
            <a:off x="7093602" y="4343400"/>
            <a:ext cx="722376"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Box 32"/>
          <p:cNvSpPr txBox="1">
            <a:spLocks noChangeArrowheads="1"/>
          </p:cNvSpPr>
          <p:nvPr/>
        </p:nvSpPr>
        <p:spPr bwMode="auto">
          <a:xfrm>
            <a:off x="486228" y="3124200"/>
            <a:ext cx="8266112" cy="1200329"/>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solidFill>
                  <a:schemeClr val="tx1"/>
                </a:solidFill>
                <a:latin typeface="Times New Roman" panose="02020603050405020304" pitchFamily="18" charset="0"/>
                <a:cs typeface="Times New Roman" panose="02020603050405020304" pitchFamily="18" charset="0"/>
              </a:rPr>
              <a:t>Lots of evidence from deep-inelastic lepton-nucleon scattering experiments over past ~12 years that many of these correlations are nonzero in nature!</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258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r>
              <a:rPr lang="en-US" dirty="0" smtClean="0"/>
              <a:t>13</a:t>
            </a:r>
            <a:endParaRPr lang="en-US" dirty="0"/>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it-IT" smtClean="0"/>
              <a:t>Christine Aidala, CENPA Seminar, 2/1/18</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spTree>
    <p:extLst>
      <p:ext uri="{BB962C8B-B14F-4D97-AF65-F5344CB8AC3E}">
        <p14:creationId xmlns:p14="http://schemas.microsoft.com/office/powerpoint/2010/main" val="736346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linds(horizont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5137" y="166145"/>
            <a:ext cx="5712189" cy="2468947"/>
            <a:chOff x="465137" y="166145"/>
            <a:chExt cx="5712189" cy="2468947"/>
          </a:xfrm>
        </p:grpSpPr>
        <p:pic>
          <p:nvPicPr>
            <p:cNvPr id="19" name="Picture 4" descr="sivers_hermes"/>
            <p:cNvPicPr>
              <a:picLocks noChangeAspect="1" noChangeArrowheads="1"/>
            </p:cNvPicPr>
            <p:nvPr/>
          </p:nvPicPr>
          <p:blipFill>
            <a:blip r:embed="rId3" cstate="print"/>
            <a:srcRect b="53706"/>
            <a:stretch>
              <a:fillRect/>
            </a:stretch>
          </p:blipFill>
          <p:spPr bwMode="auto">
            <a:xfrm>
              <a:off x="465137" y="166145"/>
              <a:ext cx="5707063" cy="1898512"/>
            </a:xfrm>
            <a:prstGeom prst="rect">
              <a:avLst/>
            </a:prstGeom>
            <a:noFill/>
          </p:spPr>
        </p:pic>
        <p:pic>
          <p:nvPicPr>
            <p:cNvPr id="22" name="Picture 4" descr="sivers_hermes"/>
            <p:cNvPicPr>
              <a:picLocks noChangeAspect="1" noChangeArrowheads="1"/>
            </p:cNvPicPr>
            <p:nvPr/>
          </p:nvPicPr>
          <p:blipFill>
            <a:blip r:embed="rId3" cstate="print"/>
            <a:srcRect t="85594"/>
            <a:stretch>
              <a:fillRect/>
            </a:stretch>
          </p:blipFill>
          <p:spPr bwMode="auto">
            <a:xfrm>
              <a:off x="470263" y="2044337"/>
              <a:ext cx="5707063" cy="590755"/>
            </a:xfrm>
            <a:prstGeom prst="rect">
              <a:avLst/>
            </a:prstGeom>
            <a:noFill/>
          </p:spPr>
        </p:pic>
      </p:grpSp>
      <p:sp>
        <p:nvSpPr>
          <p:cNvPr id="7" name="Slide Number Placeholder 6"/>
          <p:cNvSpPr>
            <a:spLocks noGrp="1"/>
          </p:cNvSpPr>
          <p:nvPr>
            <p:ph type="sldNum" sz="quarter" idx="12"/>
          </p:nvPr>
        </p:nvSpPr>
        <p:spPr/>
        <p:txBody>
          <a:bodyPr/>
          <a:lstStyle/>
          <a:p>
            <a:r>
              <a:rPr lang="en-US" dirty="0" smtClean="0"/>
              <a:t>13</a:t>
            </a:r>
            <a:endParaRPr lang="en-US" dirty="0"/>
          </a:p>
        </p:txBody>
      </p:sp>
      <p:sp>
        <p:nvSpPr>
          <p:cNvPr id="8" name="TextBox 7"/>
          <p:cNvSpPr txBox="1"/>
          <p:nvPr/>
        </p:nvSpPr>
        <p:spPr>
          <a:xfrm>
            <a:off x="1112629" y="635913"/>
            <a:ext cx="889988" cy="430887"/>
          </a:xfrm>
          <a:prstGeom prst="rect">
            <a:avLst/>
          </a:prstGeom>
          <a:noFill/>
        </p:spPr>
        <p:txBody>
          <a:bodyPr wrap="none" rtlCol="0">
            <a:spAutoFit/>
          </a:bodyPr>
          <a:lstStyle/>
          <a:p>
            <a:r>
              <a:rPr lang="en-US" sz="2200" dirty="0" smtClean="0">
                <a:solidFill>
                  <a:schemeClr val="tx1"/>
                </a:solidFill>
              </a:rPr>
              <a:t>Sivers</a:t>
            </a:r>
            <a:endParaRPr lang="en-US" sz="2200" dirty="0">
              <a:solidFill>
                <a:schemeClr val="tx1"/>
              </a:solidFill>
            </a:endParaRPr>
          </a:p>
        </p:txBody>
      </p:sp>
      <p:sp>
        <p:nvSpPr>
          <p:cNvPr id="12" name="Footer Placeholder 11"/>
          <p:cNvSpPr>
            <a:spLocks noGrp="1"/>
          </p:cNvSpPr>
          <p:nvPr>
            <p:ph type="ftr" sz="quarter" idx="11"/>
          </p:nvPr>
        </p:nvSpPr>
        <p:spPr/>
        <p:txBody>
          <a:bodyPr/>
          <a:lstStyle/>
          <a:p>
            <a:r>
              <a:rPr lang="it-IT" smtClean="0"/>
              <a:t>Christine Aidala, CENPA Seminar, 2/1/18</a:t>
            </a:r>
            <a:endParaRPr lang="en-US"/>
          </a:p>
        </p:txBody>
      </p:sp>
      <p:sp>
        <p:nvSpPr>
          <p:cNvPr id="24" name="TextBox 23"/>
          <p:cNvSpPr txBox="1"/>
          <p:nvPr/>
        </p:nvSpPr>
        <p:spPr>
          <a:xfrm>
            <a:off x="1173514" y="1353434"/>
            <a:ext cx="646331" cy="769441"/>
          </a:xfrm>
          <a:prstGeom prst="rect">
            <a:avLst/>
          </a:prstGeom>
          <a:noFill/>
        </p:spPr>
        <p:txBody>
          <a:bodyPr wrap="none" rtlCol="0">
            <a:spAutoFit/>
          </a:bodyPr>
          <a:lstStyle/>
          <a:p>
            <a:r>
              <a:rPr lang="en-US" sz="2200" dirty="0" err="1" smtClean="0">
                <a:solidFill>
                  <a:schemeClr val="tx1"/>
                </a:solidFill>
              </a:rPr>
              <a:t>e+p</a:t>
            </a:r>
            <a:endParaRPr lang="en-US" sz="2200" dirty="0" smtClean="0">
              <a:solidFill>
                <a:schemeClr val="tx1"/>
              </a:solidFill>
            </a:endParaRPr>
          </a:p>
          <a:p>
            <a:r>
              <a:rPr lang="en-US" sz="2200" dirty="0" err="1" smtClean="0">
                <a:solidFill>
                  <a:schemeClr val="tx1"/>
                </a:solidFill>
                <a:latin typeface="Symbol" pitchFamily="18" charset="2"/>
              </a:rPr>
              <a:t>m</a:t>
            </a:r>
            <a:r>
              <a:rPr lang="en-US" sz="2200" dirty="0" err="1" smtClean="0">
                <a:solidFill>
                  <a:schemeClr val="tx1"/>
                </a:solidFill>
              </a:rPr>
              <a:t>+p</a:t>
            </a:r>
            <a:endParaRPr lang="en-US" sz="2200" dirty="0">
              <a:solidFill>
                <a:schemeClr val="tx1"/>
              </a:solidFill>
            </a:endParaRPr>
          </a:p>
        </p:txBody>
      </p:sp>
      <p:grpSp>
        <p:nvGrpSpPr>
          <p:cNvPr id="2" name="Group 1"/>
          <p:cNvGrpSpPr/>
          <p:nvPr/>
        </p:nvGrpSpPr>
        <p:grpSpPr>
          <a:xfrm>
            <a:off x="708561" y="2147888"/>
            <a:ext cx="8459252" cy="2358071"/>
            <a:chOff x="708561" y="2147888"/>
            <a:chExt cx="8459252" cy="2358071"/>
          </a:xfrm>
        </p:grpSpPr>
        <p:pic>
          <p:nvPicPr>
            <p:cNvPr id="470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561" y="2147888"/>
              <a:ext cx="8459252" cy="2358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2" name="TextBox 41"/>
            <p:cNvSpPr txBox="1"/>
            <p:nvPr/>
          </p:nvSpPr>
          <p:spPr>
            <a:xfrm>
              <a:off x="3414714" y="2209800"/>
              <a:ext cx="2757486" cy="430887"/>
            </a:xfrm>
            <a:prstGeom prst="rect">
              <a:avLst/>
            </a:prstGeom>
            <a:noFill/>
          </p:spPr>
          <p:txBody>
            <a:bodyPr wrap="none" rtlCol="0">
              <a:spAutoFit/>
            </a:bodyPr>
            <a:lstStyle/>
            <a:p>
              <a:r>
                <a:rPr lang="en-US" sz="2200" dirty="0" smtClean="0">
                  <a:solidFill>
                    <a:schemeClr val="tx1"/>
                  </a:solidFill>
                </a:rPr>
                <a:t>Boer-Mulders x Collins</a:t>
              </a:r>
              <a:endParaRPr lang="en-US" sz="2200" dirty="0">
                <a:solidFill>
                  <a:schemeClr val="tx1"/>
                </a:solidFill>
              </a:endParaRPr>
            </a:p>
          </p:txBody>
        </p:sp>
        <p:sp>
          <p:nvSpPr>
            <p:cNvPr id="43" name="TextBox 42"/>
            <p:cNvSpPr txBox="1"/>
            <p:nvPr/>
          </p:nvSpPr>
          <p:spPr>
            <a:xfrm>
              <a:off x="2404777" y="2526268"/>
              <a:ext cx="643223" cy="400110"/>
            </a:xfrm>
            <a:prstGeom prst="rect">
              <a:avLst/>
            </a:prstGeom>
            <a:noFill/>
          </p:spPr>
          <p:txBody>
            <a:bodyPr wrap="square" rtlCol="0">
              <a:spAutoFit/>
            </a:bodyPr>
            <a:lstStyle/>
            <a:p>
              <a:r>
                <a:rPr lang="en-US" sz="2000" dirty="0" err="1" smtClean="0">
                  <a:solidFill>
                    <a:schemeClr val="tx1"/>
                  </a:solidFill>
                </a:rPr>
                <a:t>e+p</a:t>
              </a:r>
              <a:endParaRPr lang="en-US" sz="2000" dirty="0" smtClean="0">
                <a:solidFill>
                  <a:schemeClr val="tx1"/>
                </a:solidFill>
              </a:endParaRPr>
            </a:p>
          </p:txBody>
        </p:sp>
        <p:sp>
          <p:nvSpPr>
            <p:cNvPr id="47" name="TextBox 46"/>
            <p:cNvSpPr txBox="1"/>
            <p:nvPr/>
          </p:nvSpPr>
          <p:spPr>
            <a:xfrm>
              <a:off x="3709004" y="3516868"/>
              <a:ext cx="3987196" cy="338554"/>
            </a:xfrm>
            <a:prstGeom prst="rect">
              <a:avLst/>
            </a:prstGeom>
            <a:noFill/>
          </p:spPr>
          <p:txBody>
            <a:bodyPr wrap="square" rtlCol="0">
              <a:spAutoFit/>
            </a:bodyPr>
            <a:lstStyle/>
            <a:p>
              <a:r>
                <a:rPr lang="en-US" sz="1600" dirty="0" smtClean="0">
                  <a:solidFill>
                    <a:schemeClr val="tx1"/>
                  </a:solidFill>
                </a:rPr>
                <a:t>HERMES, PRD 87, 012010 (2013)</a:t>
              </a:r>
            </a:p>
          </p:txBody>
        </p:sp>
      </p:grpSp>
      <p:grpSp>
        <p:nvGrpSpPr>
          <p:cNvPr id="32" name="Group 31"/>
          <p:cNvGrpSpPr/>
          <p:nvPr/>
        </p:nvGrpSpPr>
        <p:grpSpPr>
          <a:xfrm>
            <a:off x="2819400" y="3886200"/>
            <a:ext cx="5715000" cy="2564487"/>
            <a:chOff x="2819400" y="3886200"/>
            <a:chExt cx="5715000" cy="2564487"/>
          </a:xfrm>
        </p:grpSpPr>
        <p:sp>
          <p:nvSpPr>
            <p:cNvPr id="30" name="Rectangle 29"/>
            <p:cNvSpPr/>
            <p:nvPr/>
          </p:nvSpPr>
          <p:spPr>
            <a:xfrm>
              <a:off x="2819400" y="3886200"/>
              <a:ext cx="57150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8" name="Picture 5" descr="collins_hermes"/>
            <p:cNvPicPr>
              <a:picLocks noChangeAspect="1" noChangeArrowheads="1"/>
            </p:cNvPicPr>
            <p:nvPr/>
          </p:nvPicPr>
          <p:blipFill>
            <a:blip r:embed="rId5" cstate="print"/>
            <a:srcRect t="45818"/>
            <a:stretch>
              <a:fillRect/>
            </a:stretch>
          </p:blipFill>
          <p:spPr bwMode="auto">
            <a:xfrm>
              <a:off x="2819400" y="4158772"/>
              <a:ext cx="5688013" cy="2214594"/>
            </a:xfrm>
            <a:prstGeom prst="rect">
              <a:avLst/>
            </a:prstGeom>
            <a:noFill/>
            <a:ln>
              <a:solidFill>
                <a:schemeClr val="tx1"/>
              </a:solidFill>
            </a:ln>
          </p:spPr>
        </p:pic>
        <p:sp>
          <p:nvSpPr>
            <p:cNvPr id="29" name="TextBox 28"/>
            <p:cNvSpPr txBox="1"/>
            <p:nvPr/>
          </p:nvSpPr>
          <p:spPr>
            <a:xfrm>
              <a:off x="4475084" y="6019800"/>
              <a:ext cx="2681824" cy="430887"/>
            </a:xfrm>
            <a:prstGeom prst="rect">
              <a:avLst/>
            </a:prstGeom>
            <a:noFill/>
          </p:spPr>
          <p:txBody>
            <a:bodyPr wrap="none" rtlCol="0">
              <a:spAutoFit/>
            </a:bodyPr>
            <a:lstStyle/>
            <a:p>
              <a:r>
                <a:rPr lang="en-US" sz="2200" dirty="0" err="1" smtClean="0">
                  <a:solidFill>
                    <a:schemeClr val="tx1"/>
                  </a:solidFill>
                </a:rPr>
                <a:t>Transversity</a:t>
              </a:r>
              <a:r>
                <a:rPr lang="en-US" sz="2200" dirty="0" smtClean="0">
                  <a:solidFill>
                    <a:schemeClr val="tx1"/>
                  </a:solidFill>
                </a:rPr>
                <a:t> x Collins</a:t>
              </a:r>
            </a:p>
          </p:txBody>
        </p:sp>
        <p:sp>
          <p:nvSpPr>
            <p:cNvPr id="31" name="TextBox 30"/>
            <p:cNvSpPr txBox="1"/>
            <p:nvPr/>
          </p:nvSpPr>
          <p:spPr>
            <a:xfrm>
              <a:off x="7400274" y="5029200"/>
              <a:ext cx="689612" cy="830997"/>
            </a:xfrm>
            <a:prstGeom prst="rect">
              <a:avLst/>
            </a:prstGeom>
            <a:noFill/>
          </p:spPr>
          <p:txBody>
            <a:bodyPr wrap="none" rtlCol="0">
              <a:spAutoFit/>
            </a:bodyPr>
            <a:lstStyle/>
            <a:p>
              <a:r>
                <a:rPr lang="en-US" dirty="0" err="1" smtClean="0">
                  <a:solidFill>
                    <a:schemeClr val="tx1"/>
                  </a:solidFill>
                </a:rPr>
                <a:t>e+p</a:t>
              </a:r>
              <a:endParaRPr lang="en-US" dirty="0" smtClean="0">
                <a:solidFill>
                  <a:schemeClr val="tx1"/>
                </a:solidFill>
              </a:endParaRPr>
            </a:p>
            <a:p>
              <a:r>
                <a:rPr lang="en-US" dirty="0" err="1" smtClean="0">
                  <a:solidFill>
                    <a:schemeClr val="tx1"/>
                  </a:solidFill>
                  <a:latin typeface="Symbol" pitchFamily="18" charset="2"/>
                </a:rPr>
                <a:t>m</a:t>
              </a:r>
              <a:r>
                <a:rPr lang="en-US" dirty="0" err="1" smtClean="0">
                  <a:solidFill>
                    <a:schemeClr val="tx1"/>
                  </a:solidFill>
                </a:rPr>
                <a:t>+p</a:t>
              </a:r>
              <a:endParaRPr lang="en-US" dirty="0">
                <a:solidFill>
                  <a:schemeClr val="tx1"/>
                </a:solidFill>
              </a:endParaRPr>
            </a:p>
          </p:txBody>
        </p:sp>
      </p:grpSp>
      <p:grpSp>
        <p:nvGrpSpPr>
          <p:cNvPr id="41" name="Group 40"/>
          <p:cNvGrpSpPr/>
          <p:nvPr/>
        </p:nvGrpSpPr>
        <p:grpSpPr>
          <a:xfrm>
            <a:off x="2238375" y="1143000"/>
            <a:ext cx="4238625" cy="4362450"/>
            <a:chOff x="2238375" y="1143000"/>
            <a:chExt cx="4238625" cy="4362450"/>
          </a:xfrm>
        </p:grpSpPr>
        <p:pic>
          <p:nvPicPr>
            <p:cNvPr id="38" name="Picture 3"/>
            <p:cNvPicPr>
              <a:picLocks noChangeAspect="1" noChangeArrowheads="1"/>
            </p:cNvPicPr>
            <p:nvPr/>
          </p:nvPicPr>
          <p:blipFill>
            <a:blip r:embed="rId6" cstate="print"/>
            <a:srcRect/>
            <a:stretch>
              <a:fillRect/>
            </a:stretch>
          </p:blipFill>
          <p:spPr bwMode="auto">
            <a:xfrm>
              <a:off x="2238375" y="1143000"/>
              <a:ext cx="4238625" cy="4362450"/>
            </a:xfrm>
            <a:prstGeom prst="rect">
              <a:avLst/>
            </a:prstGeom>
            <a:noFill/>
            <a:ln w="9525">
              <a:solidFill>
                <a:schemeClr val="tx1"/>
              </a:solidFill>
              <a:miter lim="800000"/>
              <a:headEnd/>
              <a:tailEnd/>
            </a:ln>
          </p:spPr>
        </p:pic>
        <p:sp>
          <p:nvSpPr>
            <p:cNvPr id="39" name="TextBox 38"/>
            <p:cNvSpPr txBox="1"/>
            <p:nvPr/>
          </p:nvSpPr>
          <p:spPr>
            <a:xfrm>
              <a:off x="2968820" y="1369959"/>
              <a:ext cx="2770310" cy="338554"/>
            </a:xfrm>
            <a:prstGeom prst="rect">
              <a:avLst/>
            </a:prstGeom>
            <a:noFill/>
            <a:ln>
              <a:noFill/>
            </a:ln>
          </p:spPr>
          <p:txBody>
            <a:bodyPr wrap="none" rtlCol="0">
              <a:spAutoFit/>
            </a:bodyPr>
            <a:lstStyle/>
            <a:p>
              <a:r>
                <a:rPr lang="en-US" sz="1600" dirty="0" smtClean="0">
                  <a:solidFill>
                    <a:schemeClr val="tx1"/>
                  </a:solidFill>
                </a:rPr>
                <a:t>BELLE PRL96, 232002 (2006)</a:t>
              </a:r>
              <a:endParaRPr lang="en-US" sz="1600" dirty="0">
                <a:solidFill>
                  <a:schemeClr val="tx1"/>
                </a:solidFill>
              </a:endParaRPr>
            </a:p>
          </p:txBody>
        </p:sp>
        <p:sp>
          <p:nvSpPr>
            <p:cNvPr id="40" name="Rectangle 39"/>
            <p:cNvSpPr/>
            <p:nvPr/>
          </p:nvSpPr>
          <p:spPr>
            <a:xfrm>
              <a:off x="2939740" y="1676400"/>
              <a:ext cx="1935145" cy="430887"/>
            </a:xfrm>
            <a:prstGeom prst="rect">
              <a:avLst/>
            </a:prstGeom>
            <a:ln>
              <a:noFill/>
            </a:ln>
          </p:spPr>
          <p:txBody>
            <a:bodyPr wrap="none">
              <a:spAutoFit/>
            </a:bodyPr>
            <a:lstStyle/>
            <a:p>
              <a:r>
                <a:rPr lang="en-US" sz="2200" dirty="0" smtClean="0">
                  <a:solidFill>
                    <a:schemeClr val="tx1"/>
                  </a:solidFill>
                </a:rPr>
                <a:t>Collins x Collins</a:t>
              </a:r>
              <a:endParaRPr lang="en-US" sz="2200" dirty="0">
                <a:solidFill>
                  <a:schemeClr val="tx1"/>
                </a:solidFill>
              </a:endParaRPr>
            </a:p>
          </p:txBody>
        </p:sp>
        <p:sp>
          <p:nvSpPr>
            <p:cNvPr id="26" name="TextBox 25"/>
            <p:cNvSpPr txBox="1"/>
            <p:nvPr/>
          </p:nvSpPr>
          <p:spPr>
            <a:xfrm>
              <a:off x="5302078" y="1676400"/>
              <a:ext cx="617477" cy="430887"/>
            </a:xfrm>
            <a:prstGeom prst="rect">
              <a:avLst/>
            </a:prstGeom>
            <a:noFill/>
            <a:ln>
              <a:noFill/>
            </a:ln>
          </p:spPr>
          <p:txBody>
            <a:bodyPr wrap="none" rtlCol="0">
              <a:spAutoFit/>
            </a:bodyPr>
            <a:lstStyle/>
            <a:p>
              <a:r>
                <a:rPr lang="en-US" sz="2200" dirty="0" err="1" smtClean="0">
                  <a:solidFill>
                    <a:schemeClr val="tx1"/>
                  </a:solidFill>
                </a:rPr>
                <a:t>e</a:t>
              </a:r>
              <a:r>
                <a:rPr lang="en-US" sz="2200" baseline="30000" dirty="0" err="1" smtClean="0">
                  <a:solidFill>
                    <a:schemeClr val="tx1"/>
                  </a:solidFill>
                </a:rPr>
                <a:t>+</a:t>
              </a:r>
              <a:r>
                <a:rPr lang="en-US" sz="2200" dirty="0" err="1" smtClean="0">
                  <a:solidFill>
                    <a:schemeClr val="tx1"/>
                  </a:solidFill>
                </a:rPr>
                <a:t>e</a:t>
              </a:r>
              <a:r>
                <a:rPr lang="en-US" sz="2200" baseline="30000" dirty="0" smtClean="0">
                  <a:solidFill>
                    <a:schemeClr val="tx1"/>
                  </a:solidFill>
                </a:rPr>
                <a:t>-</a:t>
              </a:r>
            </a:p>
          </p:txBody>
        </p:sp>
      </p:grpSp>
    </p:spTree>
    <p:extLst>
      <p:ext uri="{BB962C8B-B14F-4D97-AF65-F5344CB8AC3E}">
        <p14:creationId xmlns:p14="http://schemas.microsoft.com/office/powerpoint/2010/main" val="107702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it-IT" smtClean="0"/>
              <a:t>Christine Aidala, CENPA Seminar, 2/1/18</a:t>
            </a:r>
            <a:endParaRPr lang="en-US"/>
          </a:p>
        </p:txBody>
      </p:sp>
      <p:sp>
        <p:nvSpPr>
          <p:cNvPr id="1360898" name="Rectangle 2"/>
          <p:cNvSpPr>
            <a:spLocks noGrp="1" noChangeArrowheads="1"/>
          </p:cNvSpPr>
          <p:nvPr>
            <p:ph type="ctrTitle" idx="4294967295"/>
          </p:nvPr>
        </p:nvSpPr>
        <p:spPr>
          <a:xfrm>
            <a:off x="609600" y="1828800"/>
            <a:ext cx="7924800" cy="3048000"/>
          </a:xfrm>
        </p:spPr>
        <p:txBody>
          <a:bodyPr>
            <a:normAutofit fontScale="90000"/>
          </a:bodyPr>
          <a:lstStyle/>
          <a:p>
            <a:r>
              <a:rPr lang="en-US" sz="4000" b="1" dirty="0"/>
              <a:t>How do we understand the visible matter in our </a:t>
            </a:r>
            <a:r>
              <a:rPr lang="en-US" sz="4000" b="1" dirty="0" smtClean="0"/>
              <a:t>universe in terms </a:t>
            </a:r>
            <a:r>
              <a:rPr lang="en-US" sz="4000" b="1" dirty="0"/>
              <a:t>of </a:t>
            </a:r>
            <a:r>
              <a:rPr lang="en-US" sz="4000" b="1" dirty="0" smtClean="0"/>
              <a:t>the quark </a:t>
            </a:r>
            <a:r>
              <a:rPr lang="en-US" sz="4000" b="1" dirty="0"/>
              <a:t>and </a:t>
            </a:r>
            <a:r>
              <a:rPr lang="en-US" sz="4000" b="1" dirty="0" smtClean="0"/>
              <a:t>gluon degrees of freedom </a:t>
            </a:r>
            <a:r>
              <a:rPr lang="en-US" sz="4000" b="1" dirty="0"/>
              <a:t>of </a:t>
            </a:r>
            <a:r>
              <a:rPr lang="en-US" sz="4000" b="1" dirty="0" smtClean="0"/>
              <a:t>quantum chromodynamics?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How can studying QCD systems teach us more about fundamental aspects of QCD as a theory?</a:t>
            </a:r>
            <a:br>
              <a:rPr lang="en-US" sz="4000" b="1" dirty="0" smtClean="0"/>
            </a:br>
            <a:endParaRPr lang="en-US" sz="40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615895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a:bodyPr>
          <a:lstStyle/>
          <a:p>
            <a:r>
              <a:rPr lang="en-US" sz="4000" dirty="0" smtClean="0"/>
              <a:t>But what about proton-proton collisions?</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extLst/>
          </p:nvPr>
        </p:nvGraphicFramePr>
        <p:xfrm>
          <a:off x="1066800" y="5399913"/>
          <a:ext cx="2057400" cy="561975"/>
        </p:xfrm>
        <a:graphic>
          <a:graphicData uri="http://schemas.openxmlformats.org/presentationml/2006/ole">
            <mc:AlternateContent xmlns:mc="http://schemas.openxmlformats.org/markup-compatibility/2006">
              <mc:Choice xmlns:v="urn:schemas-microsoft-com:vml" Requires="v">
                <p:oleObj spid="_x0000_s66596"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99913"/>
                        <a:ext cx="2057400" cy="561975"/>
                      </a:xfrm>
                      <a:prstGeom prst="rect">
                        <a:avLst/>
                      </a:prstGeom>
                      <a:solidFill>
                        <a:schemeClr val="bg1"/>
                      </a:solidFill>
                    </p:spPr>
                  </p:pic>
                </p:oleObj>
              </mc:Fallback>
            </mc:AlternateContent>
          </a:graphicData>
        </a:graphic>
      </p:graphicFrame>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it-IT" smtClean="0"/>
              <a:t>Christine Aidala, CENPA Seminar, 2/1/18</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Slide Number Placeholder 6"/>
          <p:cNvSpPr>
            <a:spLocks noGrp="1"/>
          </p:cNvSpPr>
          <p:nvPr>
            <p:ph type="sldNum" sz="quarter" idx="12"/>
          </p:nvPr>
        </p:nvSpPr>
        <p:spPr>
          <a:xfrm>
            <a:off x="6553200" y="6356350"/>
            <a:ext cx="2133600" cy="365125"/>
          </a:xfrm>
        </p:spPr>
        <p:txBody>
          <a:bodyPr/>
          <a:lstStyle/>
          <a:p>
            <a:r>
              <a:rPr lang="en-US" dirty="0" smtClean="0"/>
              <a:t>14</a:t>
            </a:r>
            <a:endParaRPr lang="en-US" dirty="0"/>
          </a:p>
        </p:txBody>
      </p:sp>
      <p:sp>
        <p:nvSpPr>
          <p:cNvPr id="7" name="TextBox 6"/>
          <p:cNvSpPr txBox="1"/>
          <p:nvPr/>
        </p:nvSpPr>
        <p:spPr>
          <a:xfrm>
            <a:off x="228600" y="5029200"/>
            <a:ext cx="4652236" cy="369332"/>
          </a:xfrm>
          <a:prstGeom prst="rect">
            <a:avLst/>
          </a:prstGeom>
          <a:noFill/>
        </p:spPr>
        <p:txBody>
          <a:bodyPr wrap="none" rtlCol="0">
            <a:spAutoFit/>
          </a:bodyPr>
          <a:lstStyle/>
          <a:p>
            <a:r>
              <a:rPr lang="en-US" dirty="0" smtClean="0">
                <a:solidFill>
                  <a:srgbClr val="FFFFCC"/>
                </a:solidFill>
              </a:rPr>
              <a:t>Aidala, Bass, </a:t>
            </a:r>
            <a:r>
              <a:rPr lang="en-US" dirty="0" err="1" smtClean="0">
                <a:solidFill>
                  <a:srgbClr val="FFFFCC"/>
                </a:solidFill>
              </a:rPr>
              <a:t>Hasch</a:t>
            </a:r>
            <a:r>
              <a:rPr lang="en-US" dirty="0" smtClean="0">
                <a:solidFill>
                  <a:srgbClr val="FFFFCC"/>
                </a:solidFill>
              </a:rPr>
              <a:t>, </a:t>
            </a:r>
            <a:r>
              <a:rPr lang="en-US" dirty="0" err="1" smtClean="0">
                <a:solidFill>
                  <a:srgbClr val="FFFFCC"/>
                </a:solidFill>
              </a:rPr>
              <a:t>Mallot</a:t>
            </a:r>
            <a:r>
              <a:rPr lang="en-US" dirty="0" smtClean="0">
                <a:solidFill>
                  <a:srgbClr val="FFFFCC"/>
                </a:solidFill>
              </a:rPr>
              <a:t>, RMP 85, 655 (2013)</a:t>
            </a:r>
            <a:endParaRPr lang="en-US" dirty="0">
              <a:solidFill>
                <a:srgbClr val="FFFFCC"/>
              </a:solidFill>
            </a:endParaRPr>
          </a:p>
        </p:txBody>
      </p:sp>
    </p:spTree>
    <p:extLst>
      <p:ext uri="{BB962C8B-B14F-4D97-AF65-F5344CB8AC3E}">
        <p14:creationId xmlns:p14="http://schemas.microsoft.com/office/powerpoint/2010/main" val="27853604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28600" y="152400"/>
            <a:ext cx="8686800" cy="1066800"/>
          </a:xfrm>
        </p:spPr>
        <p:txBody>
          <a:bodyPr>
            <a:normAutofit/>
          </a:bodyPr>
          <a:lstStyle/>
          <a:p>
            <a:r>
              <a:rPr lang="en-US" sz="4000" dirty="0" smtClean="0"/>
              <a:t>But what about proton-proton collisions?</a:t>
            </a:r>
          </a:p>
        </p:txBody>
      </p:sp>
      <p:sp>
        <p:nvSpPr>
          <p:cNvPr id="17413" name="Text Box 8"/>
          <p:cNvSpPr txBox="1">
            <a:spLocks noChangeArrowheads="1"/>
          </p:cNvSpPr>
          <p:nvPr/>
        </p:nvSpPr>
        <p:spPr bwMode="auto">
          <a:xfrm>
            <a:off x="449263" y="1531938"/>
            <a:ext cx="1760537" cy="830262"/>
          </a:xfrm>
          <a:prstGeom prst="rect">
            <a:avLst/>
          </a:prstGeom>
          <a:solidFill>
            <a:schemeClr val="bg1"/>
          </a:solidFill>
          <a:ln w="9525">
            <a:noFill/>
            <a:miter lim="800000"/>
            <a:headEnd/>
            <a:tailEnd/>
          </a:ln>
        </p:spPr>
        <p:txBody>
          <a:bodyPr wrap="none">
            <a:spAutoFit/>
          </a:bodyPr>
          <a:lstStyle/>
          <a:p>
            <a:pPr algn="ctr" eaLnBrk="0" hangingPunct="0"/>
            <a:r>
              <a:rPr lang="en-US" dirty="0"/>
              <a:t>ANL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s=4.9 GeV</a:t>
            </a:r>
            <a:r>
              <a:rPr lang="en-US" dirty="0"/>
              <a:t> </a:t>
            </a:r>
          </a:p>
        </p:txBody>
      </p:sp>
      <p:graphicFrame>
        <p:nvGraphicFramePr>
          <p:cNvPr id="17410" name="Object 2"/>
          <p:cNvGraphicFramePr>
            <a:graphicFrameLocks noGrp="1" noChangeAspect="1"/>
          </p:cNvGraphicFramePr>
          <p:nvPr>
            <p:ph sz="half" idx="2"/>
            <p:extLst/>
          </p:nvPr>
        </p:nvGraphicFramePr>
        <p:xfrm>
          <a:off x="1066800" y="5399913"/>
          <a:ext cx="2057400" cy="561975"/>
        </p:xfrm>
        <a:graphic>
          <a:graphicData uri="http://schemas.openxmlformats.org/presentationml/2006/ole">
            <mc:AlternateContent xmlns:mc="http://schemas.openxmlformats.org/markup-compatibility/2006">
              <mc:Choice xmlns:v="urn:schemas-microsoft-com:vml" Requires="v">
                <p:oleObj spid="_x0000_s67620" name="Equation" r:id="rId4" imgW="977760" imgH="266400" progId="Equation.3">
                  <p:embed/>
                </p:oleObj>
              </mc:Choice>
              <mc:Fallback>
                <p:oleObj name="Equation" r:id="rId4" imgW="977760" imgH="266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399913"/>
                        <a:ext cx="2057400" cy="561975"/>
                      </a:xfrm>
                      <a:prstGeom prst="rect">
                        <a:avLst/>
                      </a:prstGeom>
                      <a:solidFill>
                        <a:schemeClr val="bg1"/>
                      </a:solidFill>
                    </p:spPr>
                  </p:pic>
                </p:oleObj>
              </mc:Fallback>
            </mc:AlternateContent>
          </a:graphicData>
        </a:graphic>
      </p:graphicFrame>
      <p:pic>
        <p:nvPicPr>
          <p:cNvPr id="17415" name="Picture 4"/>
          <p:cNvPicPr>
            <a:picLocks noChangeAspect="1" noChangeArrowheads="1"/>
          </p:cNvPicPr>
          <p:nvPr/>
        </p:nvPicPr>
        <p:blipFill>
          <a:blip r:embed="rId6" cstate="print"/>
          <a:srcRect/>
          <a:stretch>
            <a:fillRect/>
          </a:stretch>
        </p:blipFill>
        <p:spPr bwMode="auto">
          <a:xfrm>
            <a:off x="0" y="2408238"/>
            <a:ext cx="9144000" cy="2697162"/>
          </a:xfrm>
          <a:prstGeom prst="rect">
            <a:avLst/>
          </a:prstGeom>
          <a:noFill/>
          <a:ln w="9525">
            <a:noFill/>
            <a:miter lim="800000"/>
            <a:headEnd/>
            <a:tailEnd/>
          </a:ln>
        </p:spPr>
      </p:pic>
      <p:sp>
        <p:nvSpPr>
          <p:cNvPr id="17416" name="Rectangle 17"/>
          <p:cNvSpPr>
            <a:spLocks noChangeArrowheads="1"/>
          </p:cNvSpPr>
          <p:nvPr/>
        </p:nvSpPr>
        <p:spPr bwMode="auto">
          <a:xfrm>
            <a:off x="2714625" y="1524000"/>
            <a:ext cx="1760538" cy="831850"/>
          </a:xfrm>
          <a:prstGeom prst="rect">
            <a:avLst/>
          </a:prstGeom>
          <a:solidFill>
            <a:schemeClr val="bg1"/>
          </a:solidFill>
          <a:ln w="9525">
            <a:noFill/>
            <a:miter lim="800000"/>
            <a:headEnd/>
            <a:tailEnd/>
          </a:ln>
        </p:spPr>
        <p:txBody>
          <a:bodyPr wrap="none">
            <a:spAutoFit/>
          </a:bodyPr>
          <a:lstStyle/>
          <a:p>
            <a:pPr algn="ctr" eaLnBrk="0" hangingPunct="0"/>
            <a:r>
              <a:rPr lang="en-US" dirty="0"/>
              <a:t>BNL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s=6.6 GeV</a:t>
            </a:r>
            <a:r>
              <a:rPr lang="en-US" dirty="0"/>
              <a:t> </a:t>
            </a:r>
          </a:p>
        </p:txBody>
      </p:sp>
      <p:sp>
        <p:nvSpPr>
          <p:cNvPr id="17417" name="Rectangle 18"/>
          <p:cNvSpPr>
            <a:spLocks noChangeArrowheads="1"/>
          </p:cNvSpPr>
          <p:nvPr/>
        </p:nvSpPr>
        <p:spPr bwMode="auto">
          <a:xfrm>
            <a:off x="4867275" y="1531937"/>
            <a:ext cx="1914525" cy="830263"/>
          </a:xfrm>
          <a:prstGeom prst="rect">
            <a:avLst/>
          </a:prstGeom>
          <a:solidFill>
            <a:schemeClr val="bg1"/>
          </a:solidFill>
          <a:ln w="9525">
            <a:noFill/>
            <a:miter lim="800000"/>
            <a:headEnd/>
            <a:tailEnd/>
          </a:ln>
        </p:spPr>
        <p:txBody>
          <a:bodyPr wrap="none">
            <a:spAutoFit/>
          </a:bodyPr>
          <a:lstStyle/>
          <a:p>
            <a:pPr algn="ctr" eaLnBrk="0" hangingPunct="0"/>
            <a:r>
              <a:rPr lang="en-US" dirty="0"/>
              <a:t>FNAL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s=19.4 GeV</a:t>
            </a:r>
            <a:r>
              <a:rPr lang="en-US" dirty="0"/>
              <a:t> </a:t>
            </a:r>
          </a:p>
        </p:txBody>
      </p:sp>
      <p:sp>
        <p:nvSpPr>
          <p:cNvPr id="17418" name="Rectangle 19"/>
          <p:cNvSpPr>
            <a:spLocks noChangeArrowheads="1"/>
          </p:cNvSpPr>
          <p:nvPr/>
        </p:nvSpPr>
        <p:spPr bwMode="auto">
          <a:xfrm>
            <a:off x="7145338" y="1531938"/>
            <a:ext cx="1916112" cy="830262"/>
          </a:xfrm>
          <a:prstGeom prst="rect">
            <a:avLst/>
          </a:prstGeom>
          <a:solidFill>
            <a:schemeClr val="bg1"/>
          </a:solidFill>
          <a:ln w="9525">
            <a:noFill/>
            <a:miter lim="800000"/>
            <a:headEnd/>
            <a:tailEnd/>
          </a:ln>
        </p:spPr>
        <p:txBody>
          <a:bodyPr wrap="none">
            <a:spAutoFit/>
          </a:bodyPr>
          <a:lstStyle/>
          <a:p>
            <a:pPr algn="ctr" eaLnBrk="0" hangingPunct="0"/>
            <a:r>
              <a:rPr lang="en-US" dirty="0"/>
              <a:t>RHIC </a:t>
            </a:r>
          </a:p>
          <a:p>
            <a:pPr algn="ctr" eaLnBrk="0" hangingPunct="0"/>
            <a:r>
              <a:rPr lang="en-US" altLang="ja-JP" dirty="0">
                <a:ea typeface="ＭＳ Ｐゴシック"/>
                <a:cs typeface="ＭＳ Ｐゴシック"/>
                <a:sym typeface="Symbol" pitchFamily="18" charset="2"/>
              </a:rPr>
              <a:t></a:t>
            </a:r>
            <a:r>
              <a:rPr lang="en-US" altLang="ja-JP" dirty="0">
                <a:ea typeface="ＭＳ Ｐゴシック"/>
                <a:cs typeface="ＭＳ Ｐゴシック"/>
              </a:rPr>
              <a:t>s=62.4 GeV</a:t>
            </a:r>
            <a:r>
              <a:rPr lang="en-US" dirty="0"/>
              <a:t> </a:t>
            </a:r>
          </a:p>
        </p:txBody>
      </p:sp>
      <p:sp>
        <p:nvSpPr>
          <p:cNvPr id="5" name="Footer Placeholder 4"/>
          <p:cNvSpPr>
            <a:spLocks noGrp="1"/>
          </p:cNvSpPr>
          <p:nvPr>
            <p:ph type="ftr" sz="quarter" idx="11"/>
          </p:nvPr>
        </p:nvSpPr>
        <p:spPr/>
        <p:txBody>
          <a:bodyPr/>
          <a:lstStyle/>
          <a:p>
            <a:r>
              <a:rPr lang="it-IT" smtClean="0"/>
              <a:t>Christine Aidala, CENPA Seminar, 2/1/18</a:t>
            </a:r>
            <a:endParaRPr lang="en-US"/>
          </a:p>
        </p:txBody>
      </p:sp>
      <p:grpSp>
        <p:nvGrpSpPr>
          <p:cNvPr id="2" name="Group 7"/>
          <p:cNvGrpSpPr>
            <a:grpSpLocks/>
          </p:cNvGrpSpPr>
          <p:nvPr/>
        </p:nvGrpSpPr>
        <p:grpSpPr bwMode="auto">
          <a:xfrm>
            <a:off x="4876800" y="5062537"/>
            <a:ext cx="3048000" cy="1566863"/>
            <a:chOff x="1680" y="3141"/>
            <a:chExt cx="1872" cy="864"/>
          </a:xfrm>
        </p:grpSpPr>
        <p:sp>
          <p:nvSpPr>
            <p:cNvPr id="17430"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3" name="Group 9"/>
            <p:cNvGrpSpPr>
              <a:grpSpLocks/>
            </p:cNvGrpSpPr>
            <p:nvPr/>
          </p:nvGrpSpPr>
          <p:grpSpPr bwMode="auto">
            <a:xfrm>
              <a:off x="1776" y="3141"/>
              <a:ext cx="1579" cy="845"/>
              <a:chOff x="1776" y="2666"/>
              <a:chExt cx="2088" cy="1271"/>
            </a:xfrm>
          </p:grpSpPr>
          <p:sp>
            <p:nvSpPr>
              <p:cNvPr id="17432"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4" name="Group 11"/>
              <p:cNvGrpSpPr>
                <a:grpSpLocks/>
              </p:cNvGrpSpPr>
              <p:nvPr/>
            </p:nvGrpSpPr>
            <p:grpSpPr bwMode="auto">
              <a:xfrm>
                <a:off x="2352" y="3072"/>
                <a:ext cx="288" cy="480"/>
                <a:chOff x="4320" y="1488"/>
                <a:chExt cx="288" cy="480"/>
              </a:xfrm>
            </p:grpSpPr>
            <p:sp>
              <p:nvSpPr>
                <p:cNvPr id="17440"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17441"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17434"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17435"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17436"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17437"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17438" name="Text Box 18"/>
              <p:cNvSpPr txBox="1">
                <a:spLocks noChangeArrowheads="1"/>
              </p:cNvSpPr>
              <p:nvPr/>
            </p:nvSpPr>
            <p:spPr bwMode="auto">
              <a:xfrm>
                <a:off x="2823" y="2666"/>
                <a:ext cx="589" cy="481"/>
              </a:xfrm>
              <a:prstGeom prst="rect">
                <a:avLst/>
              </a:prstGeom>
              <a:noFill/>
              <a:ln w="9525">
                <a:noFill/>
                <a:miter lim="800000"/>
                <a:headEnd/>
                <a:tailEnd/>
              </a:ln>
            </p:spPr>
            <p:txBody>
              <a:bodyPr wrap="none">
                <a:spAutoFit/>
              </a:bodyPr>
              <a:lstStyle/>
              <a:p>
                <a:pPr eaLnBrk="0" hangingPunct="0"/>
                <a:r>
                  <a:rPr lang="en-US" altLang="ja-JP" sz="3200" dirty="0">
                    <a:solidFill>
                      <a:srgbClr val="FF3399"/>
                    </a:solidFill>
                    <a:ea typeface="ＭＳ Ｐゴシック"/>
                    <a:cs typeface="ＭＳ Ｐゴシック"/>
                  </a:rPr>
                  <a:t>left</a:t>
                </a:r>
              </a:p>
            </p:txBody>
          </p:sp>
          <p:sp>
            <p:nvSpPr>
              <p:cNvPr id="17439" name="Text Box 19"/>
              <p:cNvSpPr txBox="1">
                <a:spLocks noChangeArrowheads="1"/>
              </p:cNvSpPr>
              <p:nvPr/>
            </p:nvSpPr>
            <p:spPr bwMode="auto">
              <a:xfrm>
                <a:off x="3073" y="3457"/>
                <a:ext cx="791" cy="480"/>
              </a:xfrm>
              <a:prstGeom prst="rect">
                <a:avLst/>
              </a:prstGeom>
              <a:noFill/>
              <a:ln w="9525">
                <a:noFill/>
                <a:miter lim="800000"/>
                <a:headEnd/>
                <a:tailEnd/>
              </a:ln>
            </p:spPr>
            <p:txBody>
              <a:bodyPr>
                <a:spAutoFit/>
              </a:bodyPr>
              <a:lstStyle/>
              <a:p>
                <a:pPr eaLnBrk="0" hangingPunct="0"/>
                <a:r>
                  <a:rPr lang="en-US" altLang="ja-JP" sz="3200" dirty="0">
                    <a:solidFill>
                      <a:srgbClr val="FF3399"/>
                    </a:solidFill>
                    <a:ea typeface="ＭＳ Ｐゴシック"/>
                    <a:cs typeface="ＭＳ Ｐゴシック"/>
                  </a:rPr>
                  <a:t>right</a:t>
                </a:r>
              </a:p>
            </p:txBody>
          </p:sp>
        </p:grpSp>
      </p:grpSp>
      <p:sp>
        <p:nvSpPr>
          <p:cNvPr id="24" name="Slide Number Placeholder 6"/>
          <p:cNvSpPr>
            <a:spLocks noGrp="1"/>
          </p:cNvSpPr>
          <p:nvPr>
            <p:ph type="sldNum" sz="quarter" idx="12"/>
          </p:nvPr>
        </p:nvSpPr>
        <p:spPr>
          <a:xfrm>
            <a:off x="6553200" y="6356350"/>
            <a:ext cx="2133600" cy="365125"/>
          </a:xfrm>
        </p:spPr>
        <p:txBody>
          <a:bodyPr/>
          <a:lstStyle/>
          <a:p>
            <a:r>
              <a:rPr lang="en-US" dirty="0" smtClean="0"/>
              <a:t>14</a:t>
            </a:r>
            <a:endParaRPr lang="en-US" dirty="0"/>
          </a:p>
        </p:txBody>
      </p:sp>
      <p:sp>
        <p:nvSpPr>
          <p:cNvPr id="7" name="TextBox 6"/>
          <p:cNvSpPr txBox="1"/>
          <p:nvPr/>
        </p:nvSpPr>
        <p:spPr>
          <a:xfrm>
            <a:off x="228600" y="5029200"/>
            <a:ext cx="4652236" cy="369332"/>
          </a:xfrm>
          <a:prstGeom prst="rect">
            <a:avLst/>
          </a:prstGeom>
          <a:noFill/>
        </p:spPr>
        <p:txBody>
          <a:bodyPr wrap="none" rtlCol="0">
            <a:spAutoFit/>
          </a:bodyPr>
          <a:lstStyle/>
          <a:p>
            <a:r>
              <a:rPr lang="en-US" dirty="0" smtClean="0">
                <a:solidFill>
                  <a:srgbClr val="FFFFCC"/>
                </a:solidFill>
              </a:rPr>
              <a:t>Aidala, Bass, </a:t>
            </a:r>
            <a:r>
              <a:rPr lang="en-US" dirty="0" err="1" smtClean="0">
                <a:solidFill>
                  <a:srgbClr val="FFFFCC"/>
                </a:solidFill>
              </a:rPr>
              <a:t>Hasch</a:t>
            </a:r>
            <a:r>
              <a:rPr lang="en-US" dirty="0" smtClean="0">
                <a:solidFill>
                  <a:srgbClr val="FFFFCC"/>
                </a:solidFill>
              </a:rPr>
              <a:t>, </a:t>
            </a:r>
            <a:r>
              <a:rPr lang="en-US" dirty="0" err="1" smtClean="0">
                <a:solidFill>
                  <a:srgbClr val="FFFFCC"/>
                </a:solidFill>
              </a:rPr>
              <a:t>Mallot</a:t>
            </a:r>
            <a:r>
              <a:rPr lang="en-US" dirty="0" smtClean="0">
                <a:solidFill>
                  <a:srgbClr val="FFFFCC"/>
                </a:solidFill>
              </a:rPr>
              <a:t>, RMP 85, 655 (2013)</a:t>
            </a:r>
            <a:endParaRPr lang="en-US" dirty="0">
              <a:solidFill>
                <a:srgbClr val="FFFFCC"/>
              </a:solidFill>
            </a:endParaRPr>
          </a:p>
        </p:txBody>
      </p:sp>
      <p:sp>
        <p:nvSpPr>
          <p:cNvPr id="25" name="Text Box 32"/>
          <p:cNvSpPr txBox="1">
            <a:spLocks noChangeArrowheads="1"/>
          </p:cNvSpPr>
          <p:nvPr/>
        </p:nvSpPr>
        <p:spPr bwMode="auto">
          <a:xfrm>
            <a:off x="486228" y="5135940"/>
            <a:ext cx="8266112" cy="830997"/>
          </a:xfrm>
          <a:prstGeom prst="rect">
            <a:avLst/>
          </a:prstGeom>
          <a:solidFill>
            <a:srgbClr val="00FFFF"/>
          </a:solidFill>
          <a:ln w="9525">
            <a:solidFill>
              <a:schemeClr val="tx1"/>
            </a:solidFill>
            <a:miter lim="800000"/>
            <a:headEnd/>
            <a:tailEnd/>
          </a:ln>
          <a:effectLst/>
        </p:spPr>
        <p:txBody>
          <a:bodyPr>
            <a:spAutoFit/>
          </a:bodyPr>
          <a:lstStyle/>
          <a:p>
            <a:pPr algn="ctr"/>
            <a:r>
              <a:rPr lang="en-US" sz="2400" dirty="0" smtClean="0">
                <a:latin typeface="Times New Roman" panose="02020603050405020304" pitchFamily="18" charset="0"/>
                <a:cs typeface="Times New Roman" panose="02020603050405020304" pitchFamily="18" charset="0"/>
              </a:rPr>
              <a:t>Much larger spin-momentum correlations, and strikingly similar </a:t>
            </a:r>
            <a:r>
              <a:rPr lang="en-US" sz="2400" dirty="0">
                <a:latin typeface="Times New Roman" panose="02020603050405020304" pitchFamily="18" charset="0"/>
                <a:cs typeface="Times New Roman" panose="02020603050405020304" pitchFamily="18" charset="0"/>
              </a:rPr>
              <a:t>effects across </a:t>
            </a:r>
            <a:r>
              <a:rPr lang="en-US" sz="2400" dirty="0" smtClean="0">
                <a:latin typeface="Times New Roman" panose="02020603050405020304" pitchFamily="18" charset="0"/>
                <a:cs typeface="Times New Roman" panose="02020603050405020304" pitchFamily="18" charset="0"/>
              </a:rPr>
              <a:t>energies! </a:t>
            </a:r>
          </a:p>
        </p:txBody>
      </p:sp>
    </p:spTree>
    <p:extLst>
      <p:ext uri="{BB962C8B-B14F-4D97-AF65-F5344CB8AC3E}">
        <p14:creationId xmlns:p14="http://schemas.microsoft.com/office/powerpoint/2010/main" val="402898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6968" y="1828800"/>
            <a:ext cx="4149897" cy="4191000"/>
          </a:xfrm>
          <a:prstGeom prst="rect">
            <a:avLst/>
          </a:prstGeom>
        </p:spPr>
      </p:pic>
      <p:sp>
        <p:nvSpPr>
          <p:cNvPr id="2" name="Title 1"/>
          <p:cNvSpPr>
            <a:spLocks noGrp="1"/>
          </p:cNvSpPr>
          <p:nvPr>
            <p:ph type="title"/>
          </p:nvPr>
        </p:nvSpPr>
        <p:spPr/>
        <p:txBody>
          <a:bodyPr>
            <a:noAutofit/>
          </a:bodyPr>
          <a:lstStyle/>
          <a:p>
            <a:r>
              <a:rPr lang="en-US" sz="3500" dirty="0"/>
              <a:t>S</a:t>
            </a:r>
            <a:r>
              <a:rPr lang="en-US" sz="3500" dirty="0" smtClean="0"/>
              <a:t>ingle-spin asymmetries in transversely polarized proton-proton collisions</a:t>
            </a:r>
            <a:endParaRPr lang="en-US" sz="3500"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15</a:t>
            </a:r>
            <a:endParaRPr lang="en-US" dirty="0"/>
          </a:p>
        </p:txBody>
      </p:sp>
      <p:sp>
        <p:nvSpPr>
          <p:cNvPr id="10" name="Rectangle 9"/>
          <p:cNvSpPr/>
          <p:nvPr/>
        </p:nvSpPr>
        <p:spPr>
          <a:xfrm>
            <a:off x="2790684" y="3025914"/>
            <a:ext cx="638316" cy="707886"/>
          </a:xfrm>
          <a:prstGeom prst="rect">
            <a:avLst/>
          </a:prstGeom>
        </p:spPr>
        <p:txBody>
          <a:bodyPr wrap="none">
            <a:spAutoFit/>
          </a:bodyPr>
          <a:lstStyle/>
          <a:p>
            <a:r>
              <a:rPr lang="en-US" sz="4000" dirty="0">
                <a:solidFill>
                  <a:schemeClr val="tx1"/>
                </a:solidFill>
                <a:latin typeface="Symbol" panose="05050102010706020507" pitchFamily="18" charset="2"/>
              </a:rPr>
              <a:t>p</a:t>
            </a:r>
            <a:r>
              <a:rPr lang="en-US" sz="4000" baseline="30000" dirty="0">
                <a:solidFill>
                  <a:schemeClr val="tx1"/>
                </a:solidFill>
              </a:rPr>
              <a:t>0</a:t>
            </a:r>
          </a:p>
        </p:txBody>
      </p:sp>
      <p:sp>
        <p:nvSpPr>
          <p:cNvPr id="6" name="Oval 5"/>
          <p:cNvSpPr/>
          <p:nvPr/>
        </p:nvSpPr>
        <p:spPr>
          <a:xfrm>
            <a:off x="4336696" y="5257800"/>
            <a:ext cx="463903"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3276600" y="1981200"/>
            <a:ext cx="1524000" cy="990600"/>
            <a:chOff x="152400" y="4876800"/>
            <a:chExt cx="1524000" cy="990600"/>
          </a:xfrm>
        </p:grpSpPr>
        <p:sp>
          <p:nvSpPr>
            <p:cNvPr id="15" name="AutoShape 39"/>
            <p:cNvSpPr>
              <a:spLocks noChangeArrowheads="1"/>
            </p:cNvSpPr>
            <p:nvPr/>
          </p:nvSpPr>
          <p:spPr bwMode="auto">
            <a:xfrm>
              <a:off x="152400" y="4876800"/>
              <a:ext cx="1060097" cy="990600"/>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16" name="Text Box 40"/>
            <p:cNvSpPr txBox="1">
              <a:spLocks noChangeArrowheads="1"/>
            </p:cNvSpPr>
            <p:nvPr/>
          </p:nvSpPr>
          <p:spPr bwMode="auto">
            <a:xfrm>
              <a:off x="526344" y="5148840"/>
              <a:ext cx="1150056" cy="455901"/>
            </a:xfrm>
            <a:prstGeom prst="rect">
              <a:avLst/>
            </a:prstGeom>
            <a:noFill/>
            <a:ln w="12700">
              <a:noFill/>
              <a:miter lim="800000"/>
              <a:headEnd type="none" w="sm" len="sm"/>
              <a:tailEnd type="none" w="sm" len="sm"/>
            </a:ln>
            <a:effectLst/>
          </p:spPr>
          <p:txBody>
            <a:bodyPr>
              <a:spAutoFit/>
            </a:bodyPr>
            <a:lstStyle/>
            <a:p>
              <a:r>
                <a:rPr lang="en-US" sz="2400" b="1" i="1" dirty="0">
                  <a:solidFill>
                    <a:srgbClr val="1C0E81"/>
                  </a:solidFill>
                  <a:effectLst>
                    <a:outerShdw blurRad="38100" dist="38100" dir="2700000" algn="tl">
                      <a:srgbClr val="FFFFFF"/>
                    </a:outerShdw>
                  </a:effectLst>
                  <a:latin typeface="Helvetica"/>
                  <a:cs typeface="Arial" pitchFamily="34" charset="0"/>
                </a:rPr>
                <a:t>STAR</a:t>
              </a:r>
            </a:p>
          </p:txBody>
        </p:sp>
      </p:grpSp>
      <p:grpSp>
        <p:nvGrpSpPr>
          <p:cNvPr id="18" name="Group 7"/>
          <p:cNvGrpSpPr>
            <a:grpSpLocks/>
          </p:cNvGrpSpPr>
          <p:nvPr/>
        </p:nvGrpSpPr>
        <p:grpSpPr bwMode="auto">
          <a:xfrm>
            <a:off x="5562600" y="4950354"/>
            <a:ext cx="2209800" cy="1186656"/>
            <a:chOff x="1680" y="3139"/>
            <a:chExt cx="1872" cy="897"/>
          </a:xfrm>
        </p:grpSpPr>
        <p:sp>
          <p:nvSpPr>
            <p:cNvPr id="19" name="Rectangle 8"/>
            <p:cNvSpPr>
              <a:spLocks noChangeArrowheads="1"/>
            </p:cNvSpPr>
            <p:nvPr/>
          </p:nvSpPr>
          <p:spPr bwMode="auto">
            <a:xfrm>
              <a:off x="1680" y="3189"/>
              <a:ext cx="1872" cy="816"/>
            </a:xfrm>
            <a:prstGeom prst="rect">
              <a:avLst/>
            </a:prstGeom>
            <a:solidFill>
              <a:schemeClr val="bg1"/>
            </a:solidFill>
            <a:ln w="9525">
              <a:solidFill>
                <a:schemeClr val="tx1"/>
              </a:solidFill>
              <a:miter lim="800000"/>
              <a:headEnd/>
              <a:tailEnd/>
            </a:ln>
          </p:spPr>
          <p:txBody>
            <a:bodyPr wrap="none" anchor="ctr"/>
            <a:lstStyle/>
            <a:p>
              <a:pPr algn="ctr" eaLnBrk="0" hangingPunct="0"/>
              <a:endParaRPr lang="en-US"/>
            </a:p>
          </p:txBody>
        </p:sp>
        <p:grpSp>
          <p:nvGrpSpPr>
            <p:cNvPr id="20" name="Group 9"/>
            <p:cNvGrpSpPr>
              <a:grpSpLocks/>
            </p:cNvGrpSpPr>
            <p:nvPr/>
          </p:nvGrpSpPr>
          <p:grpSpPr bwMode="auto">
            <a:xfrm>
              <a:off x="1776" y="3139"/>
              <a:ext cx="1670" cy="897"/>
              <a:chOff x="1776" y="2666"/>
              <a:chExt cx="2208" cy="1351"/>
            </a:xfrm>
          </p:grpSpPr>
          <p:sp>
            <p:nvSpPr>
              <p:cNvPr id="21" name="Line 10"/>
              <p:cNvSpPr>
                <a:spLocks noChangeShapeType="1"/>
              </p:cNvSpPr>
              <p:nvPr/>
            </p:nvSpPr>
            <p:spPr bwMode="auto">
              <a:xfrm flipV="1">
                <a:off x="1776" y="3024"/>
                <a:ext cx="1968" cy="528"/>
              </a:xfrm>
              <a:prstGeom prst="line">
                <a:avLst/>
              </a:prstGeom>
              <a:noFill/>
              <a:ln w="19050">
                <a:solidFill>
                  <a:srgbClr val="333399"/>
                </a:solidFill>
                <a:prstDash val="dash"/>
                <a:round/>
                <a:headEnd/>
                <a:tailEnd/>
              </a:ln>
            </p:spPr>
            <p:txBody>
              <a:bodyPr/>
              <a:lstStyle/>
              <a:p>
                <a:endParaRPr lang="en-US"/>
              </a:p>
            </p:txBody>
          </p:sp>
          <p:grpSp>
            <p:nvGrpSpPr>
              <p:cNvPr id="22" name="Group 11"/>
              <p:cNvGrpSpPr>
                <a:grpSpLocks/>
              </p:cNvGrpSpPr>
              <p:nvPr/>
            </p:nvGrpSpPr>
            <p:grpSpPr bwMode="auto">
              <a:xfrm>
                <a:off x="2352" y="3072"/>
                <a:ext cx="288" cy="480"/>
                <a:chOff x="4320" y="1488"/>
                <a:chExt cx="288" cy="480"/>
              </a:xfrm>
            </p:grpSpPr>
            <p:sp>
              <p:nvSpPr>
                <p:cNvPr id="29" name="AutoShape 12"/>
                <p:cNvSpPr>
                  <a:spLocks noChangeArrowheads="1"/>
                </p:cNvSpPr>
                <p:nvPr/>
              </p:nvSpPr>
              <p:spPr bwMode="auto">
                <a:xfrm>
                  <a:off x="4416" y="1488"/>
                  <a:ext cx="86" cy="480"/>
                </a:xfrm>
                <a:prstGeom prst="upArrow">
                  <a:avLst>
                    <a:gd name="adj1" fmla="val 50000"/>
                    <a:gd name="adj2" fmla="val 139535"/>
                  </a:avLst>
                </a:prstGeom>
                <a:gradFill rotWithShape="0">
                  <a:gsLst>
                    <a:gs pos="0">
                      <a:srgbClr val="000000"/>
                    </a:gs>
                    <a:gs pos="50000">
                      <a:srgbClr val="B2B2B2"/>
                    </a:gs>
                    <a:gs pos="100000">
                      <a:srgbClr val="000000"/>
                    </a:gs>
                  </a:gsLst>
                  <a:lin ang="0" scaled="1"/>
                </a:gradFill>
                <a:ln w="9525">
                  <a:solidFill>
                    <a:srgbClr val="333399"/>
                  </a:solidFill>
                  <a:miter lim="800000"/>
                  <a:headEnd/>
                  <a:tailEnd/>
                </a:ln>
              </p:spPr>
              <p:txBody>
                <a:bodyPr vert="eaVert" wrap="none" anchor="ctr"/>
                <a:lstStyle/>
                <a:p>
                  <a:pPr algn="ctr" eaLnBrk="0" hangingPunct="0"/>
                  <a:endParaRPr lang="en-US"/>
                </a:p>
              </p:txBody>
            </p:sp>
            <p:sp>
              <p:nvSpPr>
                <p:cNvPr id="30" name="Oval 13"/>
                <p:cNvSpPr>
                  <a:spLocks noChangeAspect="1" noChangeArrowheads="1"/>
                </p:cNvSpPr>
                <p:nvPr/>
              </p:nvSpPr>
              <p:spPr bwMode="auto">
                <a:xfrm>
                  <a:off x="4320" y="1632"/>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grpSp>
          <p:sp>
            <p:nvSpPr>
              <p:cNvPr id="23" name="Oval 14"/>
              <p:cNvSpPr>
                <a:spLocks noChangeAspect="1" noChangeArrowheads="1"/>
              </p:cNvSpPr>
              <p:nvPr/>
            </p:nvSpPr>
            <p:spPr bwMode="auto">
              <a:xfrm>
                <a:off x="3120" y="3024"/>
                <a:ext cx="288" cy="288"/>
              </a:xfrm>
              <a:prstGeom prst="ellipse">
                <a:avLst/>
              </a:prstGeom>
              <a:gradFill rotWithShape="0">
                <a:gsLst>
                  <a:gs pos="0">
                    <a:srgbClr val="FFFFFF"/>
                  </a:gs>
                  <a:gs pos="100000">
                    <a:srgbClr val="003300"/>
                  </a:gs>
                </a:gsLst>
                <a:lin ang="2700000" scaled="1"/>
              </a:gradFill>
              <a:ln w="9525">
                <a:solidFill>
                  <a:srgbClr val="003300"/>
                </a:solidFill>
                <a:round/>
                <a:headEnd/>
                <a:tailEnd/>
              </a:ln>
            </p:spPr>
            <p:txBody>
              <a:bodyPr wrap="none" anchor="ctr"/>
              <a:lstStyle/>
              <a:p>
                <a:pPr algn="ctr" eaLnBrk="0" hangingPunct="0"/>
                <a:endParaRPr lang="en-US"/>
              </a:p>
            </p:txBody>
          </p:sp>
          <p:sp>
            <p:nvSpPr>
              <p:cNvPr id="24" name="AutoShape 15"/>
              <p:cNvSpPr>
                <a:spLocks noChangeAspect="1" noChangeArrowheads="1"/>
              </p:cNvSpPr>
              <p:nvPr/>
            </p:nvSpPr>
            <p:spPr bwMode="auto">
              <a:xfrm>
                <a:off x="2736" y="3120"/>
                <a:ext cx="288" cy="288"/>
              </a:xfrm>
              <a:prstGeom prst="irregularSeal1">
                <a:avLst/>
              </a:prstGeom>
              <a:solidFill>
                <a:srgbClr val="FF0000"/>
              </a:solidFill>
              <a:ln w="9525">
                <a:solidFill>
                  <a:srgbClr val="333399"/>
                </a:solidFill>
                <a:miter lim="800000"/>
                <a:headEnd/>
                <a:tailEnd/>
              </a:ln>
            </p:spPr>
            <p:txBody>
              <a:bodyPr wrap="none" anchor="ctr"/>
              <a:lstStyle/>
              <a:p>
                <a:pPr algn="ctr" eaLnBrk="0" hangingPunct="0"/>
                <a:endParaRPr lang="en-US"/>
              </a:p>
            </p:txBody>
          </p:sp>
          <p:sp>
            <p:nvSpPr>
              <p:cNvPr id="25" name="Line 16"/>
              <p:cNvSpPr>
                <a:spLocks noChangeShapeType="1"/>
              </p:cNvSpPr>
              <p:nvPr/>
            </p:nvSpPr>
            <p:spPr bwMode="auto">
              <a:xfrm flipV="1">
                <a:off x="2880" y="2928"/>
                <a:ext cx="48" cy="192"/>
              </a:xfrm>
              <a:prstGeom prst="line">
                <a:avLst/>
              </a:prstGeom>
              <a:noFill/>
              <a:ln w="38100">
                <a:solidFill>
                  <a:srgbClr val="333399"/>
                </a:solidFill>
                <a:round/>
                <a:headEnd/>
                <a:tailEnd type="stealth" w="med" len="med"/>
              </a:ln>
            </p:spPr>
            <p:txBody>
              <a:bodyPr/>
              <a:lstStyle/>
              <a:p>
                <a:endParaRPr lang="en-US"/>
              </a:p>
            </p:txBody>
          </p:sp>
          <p:sp>
            <p:nvSpPr>
              <p:cNvPr id="26" name="Line 17"/>
              <p:cNvSpPr>
                <a:spLocks noChangeShapeType="1"/>
              </p:cNvSpPr>
              <p:nvPr/>
            </p:nvSpPr>
            <p:spPr bwMode="auto">
              <a:xfrm>
                <a:off x="2976" y="3360"/>
                <a:ext cx="240" cy="144"/>
              </a:xfrm>
              <a:prstGeom prst="line">
                <a:avLst/>
              </a:prstGeom>
              <a:noFill/>
              <a:ln w="38100">
                <a:solidFill>
                  <a:srgbClr val="333399"/>
                </a:solidFill>
                <a:round/>
                <a:headEnd/>
                <a:tailEnd type="stealth" w="med" len="med"/>
              </a:ln>
            </p:spPr>
            <p:txBody>
              <a:bodyPr/>
              <a:lstStyle/>
              <a:p>
                <a:endParaRPr lang="en-US"/>
              </a:p>
            </p:txBody>
          </p:sp>
          <p:sp>
            <p:nvSpPr>
              <p:cNvPr id="27" name="Text Box 18"/>
              <p:cNvSpPr txBox="1">
                <a:spLocks noChangeArrowheads="1"/>
              </p:cNvSpPr>
              <p:nvPr/>
            </p:nvSpPr>
            <p:spPr bwMode="auto">
              <a:xfrm>
                <a:off x="2823" y="2666"/>
                <a:ext cx="713" cy="561"/>
              </a:xfrm>
              <a:prstGeom prst="rect">
                <a:avLst/>
              </a:prstGeom>
              <a:noFill/>
              <a:ln w="9525">
                <a:noFill/>
                <a:miter lim="800000"/>
                <a:headEnd/>
                <a:tailEnd/>
              </a:ln>
            </p:spPr>
            <p:txBody>
              <a:bodyPr wrap="none">
                <a:spAutoFit/>
              </a:bodyPr>
              <a:lstStyle/>
              <a:p>
                <a:pPr eaLnBrk="0" hangingPunct="0"/>
                <a:r>
                  <a:rPr lang="en-US" altLang="ja-JP" sz="2600" dirty="0">
                    <a:solidFill>
                      <a:srgbClr val="FF3399"/>
                    </a:solidFill>
                    <a:ea typeface="ＭＳ Ｐゴシック"/>
                    <a:cs typeface="ＭＳ Ｐゴシック"/>
                  </a:rPr>
                  <a:t>left</a:t>
                </a:r>
              </a:p>
            </p:txBody>
          </p:sp>
          <p:sp>
            <p:nvSpPr>
              <p:cNvPr id="28" name="Text Box 19"/>
              <p:cNvSpPr txBox="1">
                <a:spLocks noChangeArrowheads="1"/>
              </p:cNvSpPr>
              <p:nvPr/>
            </p:nvSpPr>
            <p:spPr bwMode="auto">
              <a:xfrm>
                <a:off x="3073" y="3457"/>
                <a:ext cx="911" cy="560"/>
              </a:xfrm>
              <a:prstGeom prst="rect">
                <a:avLst/>
              </a:prstGeom>
              <a:noFill/>
              <a:ln w="9525">
                <a:noFill/>
                <a:miter lim="800000"/>
                <a:headEnd/>
                <a:tailEnd/>
              </a:ln>
            </p:spPr>
            <p:txBody>
              <a:bodyPr wrap="square">
                <a:spAutoFit/>
              </a:bodyPr>
              <a:lstStyle/>
              <a:p>
                <a:pPr eaLnBrk="0" hangingPunct="0"/>
                <a:r>
                  <a:rPr lang="en-US" altLang="ja-JP" sz="2600" dirty="0">
                    <a:solidFill>
                      <a:srgbClr val="FF3399"/>
                    </a:solidFill>
                    <a:ea typeface="ＭＳ Ｐゴシック"/>
                    <a:cs typeface="ＭＳ Ｐゴシック"/>
                  </a:rPr>
                  <a:t>right</a:t>
                </a:r>
              </a:p>
            </p:txBody>
          </p:sp>
        </p:grpSp>
      </p:grpSp>
      <p:sp>
        <p:nvSpPr>
          <p:cNvPr id="31" name="TextBox 30"/>
          <p:cNvSpPr txBox="1"/>
          <p:nvPr/>
        </p:nvSpPr>
        <p:spPr>
          <a:xfrm>
            <a:off x="1905000" y="1855113"/>
            <a:ext cx="1745544" cy="430887"/>
          </a:xfrm>
          <a:prstGeom prst="rect">
            <a:avLst/>
          </a:prstGeom>
          <a:solidFill>
            <a:schemeClr val="bg1"/>
          </a:solidFill>
        </p:spPr>
        <p:txBody>
          <a:bodyPr wrap="square" rtlCol="0">
            <a:spAutoFit/>
          </a:bodyPr>
          <a:lstStyle/>
          <a:p>
            <a:r>
              <a:rPr lang="en-US" sz="2200" dirty="0" smtClean="0"/>
              <a:t>A</a:t>
            </a:r>
            <a:r>
              <a:rPr lang="en-US" sz="2200" baseline="-25000" dirty="0" smtClean="0"/>
              <a:t>N</a:t>
            </a:r>
            <a:r>
              <a:rPr lang="en-US" sz="2200" dirty="0" smtClean="0"/>
              <a:t>    </a:t>
            </a:r>
            <a:r>
              <a:rPr lang="en-US" sz="2200" dirty="0" err="1" smtClean="0"/>
              <a:t>x</a:t>
            </a:r>
            <a:r>
              <a:rPr lang="en-US" sz="2200" baseline="-25000" dirty="0" err="1" smtClean="0"/>
              <a:t>F</a:t>
            </a:r>
            <a:r>
              <a:rPr lang="en-US" sz="2200" dirty="0" smtClean="0"/>
              <a:t> = 0.6</a:t>
            </a:r>
            <a:endParaRPr lang="en-US" sz="2200" dirty="0"/>
          </a:p>
        </p:txBody>
      </p:sp>
      <p:sp>
        <p:nvSpPr>
          <p:cNvPr id="32" name="TextBox 31"/>
          <p:cNvSpPr txBox="1"/>
          <p:nvPr/>
        </p:nvSpPr>
        <p:spPr>
          <a:xfrm rot="16200000">
            <a:off x="795173" y="1992628"/>
            <a:ext cx="532990" cy="430887"/>
          </a:xfrm>
          <a:prstGeom prst="rect">
            <a:avLst/>
          </a:prstGeom>
          <a:solidFill>
            <a:schemeClr val="bg1"/>
          </a:solidFill>
        </p:spPr>
        <p:txBody>
          <a:bodyPr wrap="square" rtlCol="0">
            <a:spAutoFit/>
          </a:bodyPr>
          <a:lstStyle/>
          <a:p>
            <a:r>
              <a:rPr lang="en-US" sz="2200" dirty="0" smtClean="0"/>
              <a:t>A</a:t>
            </a:r>
            <a:r>
              <a:rPr lang="en-US" sz="2200" baseline="-25000" dirty="0" smtClean="0"/>
              <a:t>N</a:t>
            </a:r>
            <a:r>
              <a:rPr lang="en-US" sz="2200" dirty="0" smtClean="0"/>
              <a:t>   </a:t>
            </a:r>
            <a:endParaRPr lang="en-US" sz="2200" dirty="0"/>
          </a:p>
        </p:txBody>
      </p:sp>
      <p:sp>
        <p:nvSpPr>
          <p:cNvPr id="33" name="Rectangle 32"/>
          <p:cNvSpPr/>
          <p:nvPr/>
        </p:nvSpPr>
        <p:spPr>
          <a:xfrm>
            <a:off x="826969" y="2432304"/>
            <a:ext cx="316032" cy="358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581400" y="5588913"/>
            <a:ext cx="1219200" cy="430887"/>
          </a:xfrm>
          <a:prstGeom prst="rect">
            <a:avLst/>
          </a:prstGeom>
          <a:solidFill>
            <a:schemeClr val="bg1"/>
          </a:solidFill>
        </p:spPr>
        <p:txBody>
          <a:bodyPr wrap="square" rtlCol="0">
            <a:spAutoFit/>
          </a:bodyPr>
          <a:lstStyle/>
          <a:p>
            <a:r>
              <a:rPr lang="en-US" sz="2200" dirty="0" err="1" smtClean="0"/>
              <a:t>p</a:t>
            </a:r>
            <a:r>
              <a:rPr lang="en-US" sz="2200" baseline="-25000" dirty="0" err="1" smtClean="0"/>
              <a:t>T</a:t>
            </a:r>
            <a:r>
              <a:rPr lang="en-US" sz="2200" dirty="0" smtClean="0"/>
              <a:t> GeV/c</a:t>
            </a:r>
            <a:endParaRPr lang="en-US" sz="2200" dirty="0"/>
          </a:p>
        </p:txBody>
      </p:sp>
      <p:grpSp>
        <p:nvGrpSpPr>
          <p:cNvPr id="11" name="Group 10"/>
          <p:cNvGrpSpPr/>
          <p:nvPr/>
        </p:nvGrpSpPr>
        <p:grpSpPr>
          <a:xfrm>
            <a:off x="5715000" y="1449338"/>
            <a:ext cx="2210258" cy="2172057"/>
            <a:chOff x="6610707" y="1449338"/>
            <a:chExt cx="2210258" cy="2172057"/>
          </a:xfrm>
        </p:grpSpPr>
        <p:pic>
          <p:nvPicPr>
            <p:cNvPr id="35" name="Picture 1"/>
            <p:cNvPicPr>
              <a:picLocks noChangeAspect="1" noChangeArrowheads="1"/>
            </p:cNvPicPr>
            <p:nvPr/>
          </p:nvPicPr>
          <p:blipFill>
            <a:blip r:embed="rId3" cstate="print"/>
            <a:srcRect/>
            <a:stretch>
              <a:fillRect/>
            </a:stretch>
          </p:blipFill>
          <p:spPr bwMode="auto">
            <a:xfrm>
              <a:off x="6610707" y="1449338"/>
              <a:ext cx="2210258" cy="2172057"/>
            </a:xfrm>
            <a:prstGeom prst="rect">
              <a:avLst/>
            </a:prstGeom>
            <a:noFill/>
            <a:ln w="9525">
              <a:noFill/>
              <a:miter lim="800000"/>
              <a:headEnd/>
              <a:tailEnd/>
            </a:ln>
          </p:spPr>
        </p:pic>
        <p:cxnSp>
          <p:nvCxnSpPr>
            <p:cNvPr id="9" name="Straight Connector 8"/>
            <p:cNvCxnSpPr/>
            <p:nvPr/>
          </p:nvCxnSpPr>
          <p:spPr>
            <a:xfrm flipV="1">
              <a:off x="7532076" y="2198076"/>
              <a:ext cx="0" cy="121920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cxnSp>
        <p:nvCxnSpPr>
          <p:cNvPr id="13" name="Straight Arrow Connector 12"/>
          <p:cNvCxnSpPr>
            <a:stCxn id="6" idx="7"/>
          </p:cNvCxnSpPr>
          <p:nvPr/>
        </p:nvCxnSpPr>
        <p:spPr>
          <a:xfrm flipV="1">
            <a:off x="4732662" y="3352800"/>
            <a:ext cx="1820538" cy="19496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562600" y="3878057"/>
            <a:ext cx="3352800" cy="2294143"/>
          </a:xfrm>
        </p:spPr>
        <p:txBody>
          <a:bodyPr>
            <a:normAutofit/>
          </a:bodyPr>
          <a:lstStyle/>
          <a:p>
            <a:pPr marL="0" indent="0">
              <a:buNone/>
            </a:pPr>
            <a:r>
              <a:rPr lang="en-US" sz="2000" dirty="0"/>
              <a:t>Effects persist to kinematic regimes where perturbative QCD techniques clearly apply </a:t>
            </a:r>
            <a:endParaRPr lang="en-US" sz="2000" dirty="0" smtClean="0"/>
          </a:p>
          <a:p>
            <a:endParaRPr lang="en-US" sz="2000" dirty="0" smtClean="0">
              <a:sym typeface="Wingdings" panose="05000000000000000000" pitchFamily="2" charset="2"/>
            </a:endParaRPr>
          </a:p>
        </p:txBody>
      </p:sp>
    </p:spTree>
    <p:extLst>
      <p:ext uri="{BB962C8B-B14F-4D97-AF65-F5344CB8AC3E}">
        <p14:creationId xmlns:p14="http://schemas.microsoft.com/office/powerpoint/2010/main" val="473311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
            </a:r>
            <a:r>
              <a:rPr lang="en-US" dirty="0" smtClean="0"/>
              <a:t>roton-proton </a:t>
            </a:r>
            <a:r>
              <a:rPr lang="en-US" dirty="0" smtClean="0">
                <a:sym typeface="Wingdings" panose="05000000000000000000" pitchFamily="2" charset="2"/>
              </a:rPr>
              <a:t> pion + X:</a:t>
            </a:r>
            <a:r>
              <a:rPr lang="en-US" dirty="0" smtClean="0"/>
              <a:t> </a:t>
            </a:r>
            <a:br>
              <a:rPr lang="en-US" dirty="0" smtClean="0"/>
            </a:br>
            <a:r>
              <a:rPr lang="en-US" dirty="0" smtClean="0"/>
              <a:t>Challenging to interpret</a:t>
            </a:r>
            <a:endParaRPr lang="en-US" dirty="0"/>
          </a:p>
        </p:txBody>
      </p:sp>
      <p:sp>
        <p:nvSpPr>
          <p:cNvPr id="3" name="Text Placeholder 2"/>
          <p:cNvSpPr>
            <a:spLocks noGrp="1"/>
          </p:cNvSpPr>
          <p:nvPr>
            <p:ph idx="1"/>
          </p:nvPr>
        </p:nvSpPr>
        <p:spPr/>
        <p:txBody>
          <a:bodyPr/>
          <a:lstStyle/>
          <a:p>
            <a:r>
              <a:rPr lang="en-US" dirty="0" smtClean="0"/>
              <a:t>Always huge effects!</a:t>
            </a:r>
          </a:p>
          <a:p>
            <a:endParaRPr lang="en-US" dirty="0" smtClean="0"/>
          </a:p>
          <a:p>
            <a:r>
              <a:rPr lang="en-US" dirty="0" smtClean="0"/>
              <a:t>But in </a:t>
            </a:r>
            <a:r>
              <a:rPr lang="en-US" dirty="0" err="1" smtClean="0"/>
              <a:t>p+p</a:t>
            </a:r>
            <a:r>
              <a:rPr lang="en-US" dirty="0" smtClean="0"/>
              <a:t> </a:t>
            </a:r>
            <a:r>
              <a:rPr lang="en-US" dirty="0" smtClean="0">
                <a:sym typeface="Wingdings" panose="05000000000000000000" pitchFamily="2" charset="2"/>
              </a:rPr>
              <a:t> pion +X don’t have enough information to separate initial-state (proton structure) from final-state (pion formation) effects</a:t>
            </a:r>
          </a:p>
          <a:p>
            <a:endParaRPr lang="en-US" dirty="0">
              <a:sym typeface="Wingdings" panose="05000000000000000000" pitchFamily="2" charset="2"/>
            </a:endParaRPr>
          </a:p>
          <a:p>
            <a:r>
              <a:rPr lang="en-US" dirty="0" smtClean="0">
                <a:sym typeface="Wingdings" panose="05000000000000000000" pitchFamily="2" charset="2"/>
              </a:rPr>
              <a:t>Need to think more carefully . . .</a:t>
            </a:r>
            <a:endParaRPr lang="en-US" dirty="0"/>
          </a:p>
        </p:txBody>
      </p:sp>
      <p:sp>
        <p:nvSpPr>
          <p:cNvPr id="5" name="Footer Placeholder 4"/>
          <p:cNvSpPr>
            <a:spLocks noGrp="1"/>
          </p:cNvSpPr>
          <p:nvPr>
            <p:ph type="ftr" sz="quarter" idx="11"/>
          </p:nvPr>
        </p:nvSpPr>
        <p:spPr/>
        <p:txBody>
          <a:bodyPr/>
          <a:lstStyle/>
          <a:p>
            <a:r>
              <a:rPr lang="it-IT" smtClean="0"/>
              <a:t>Christine Aidala, CENPA Seminar, 2/1/18</a:t>
            </a:r>
            <a:endParaRPr lang="en-US"/>
          </a:p>
        </p:txBody>
      </p:sp>
      <p:sp>
        <p:nvSpPr>
          <p:cNvPr id="6" name="Slide Number Placeholder 5"/>
          <p:cNvSpPr>
            <a:spLocks noGrp="1"/>
          </p:cNvSpPr>
          <p:nvPr>
            <p:ph type="sldNum" sz="quarter" idx="12"/>
          </p:nvPr>
        </p:nvSpPr>
        <p:spPr/>
        <p:txBody>
          <a:bodyPr/>
          <a:lstStyle/>
          <a:p>
            <a:r>
              <a:rPr lang="en-US" dirty="0" smtClean="0"/>
              <a:t>16</a:t>
            </a:r>
            <a:endParaRPr lang="en-US" dirty="0"/>
          </a:p>
        </p:txBody>
      </p:sp>
    </p:spTree>
    <p:extLst>
      <p:ext uri="{BB962C8B-B14F-4D97-AF65-F5344CB8AC3E}">
        <p14:creationId xmlns:p14="http://schemas.microsoft.com/office/powerpoint/2010/main" val="3611664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symmetry properties for different spin-momentum correlations</a:t>
            </a:r>
            <a:endParaRPr lang="en-US" dirty="0"/>
          </a:p>
        </p:txBody>
      </p:sp>
      <p:sp>
        <p:nvSpPr>
          <p:cNvPr id="3" name="Content Placeholder 2"/>
          <p:cNvSpPr>
            <a:spLocks noGrp="1"/>
          </p:cNvSpPr>
          <p:nvPr>
            <p:ph idx="1"/>
          </p:nvPr>
        </p:nvSpPr>
        <p:spPr/>
        <p:txBody>
          <a:bodyPr>
            <a:normAutofit fontScale="92500"/>
          </a:bodyPr>
          <a:lstStyle/>
          <a:p>
            <a:r>
              <a:rPr lang="en-US" dirty="0" smtClean="0"/>
              <a:t>Some transverse-momentum-dependent parton distribution functions odd under a parity- and time-reversal (PT) transformation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6" name="Rectangle 5"/>
          <p:cNvSpPr/>
          <p:nvPr/>
        </p:nvSpPr>
        <p:spPr>
          <a:xfrm>
            <a:off x="304800" y="3048000"/>
            <a:ext cx="8592313" cy="2971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9134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symmetry properties for different spin-momentum correlations</a:t>
            </a:r>
            <a:endParaRPr lang="en-US" dirty="0"/>
          </a:p>
        </p:txBody>
      </p:sp>
      <p:sp>
        <p:nvSpPr>
          <p:cNvPr id="3" name="Content Placeholder 2"/>
          <p:cNvSpPr>
            <a:spLocks noGrp="1"/>
          </p:cNvSpPr>
          <p:nvPr>
            <p:ph idx="1"/>
          </p:nvPr>
        </p:nvSpPr>
        <p:spPr/>
        <p:txBody>
          <a:bodyPr>
            <a:normAutofit fontScale="92500"/>
          </a:bodyPr>
          <a:lstStyle/>
          <a:p>
            <a:r>
              <a:rPr lang="en-US" dirty="0" smtClean="0"/>
              <a:t>Some transverse-momentum-dependent parton distribution functions odd under a parity- and time-reversal (PT) transformation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
        <p:nvSpPr>
          <p:cNvPr id="6" name="Rectangle 5"/>
          <p:cNvSpPr/>
          <p:nvPr/>
        </p:nvSpPr>
        <p:spPr>
          <a:xfrm>
            <a:off x="304800" y="4191000"/>
            <a:ext cx="8592313" cy="1828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53421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 symmetry properties for different spin-momentum correlations</a:t>
            </a:r>
            <a:endParaRPr lang="en-US" dirty="0"/>
          </a:p>
        </p:txBody>
      </p:sp>
      <p:sp>
        <p:nvSpPr>
          <p:cNvPr id="3" name="Content Placeholder 2"/>
          <p:cNvSpPr>
            <a:spLocks noGrp="1"/>
          </p:cNvSpPr>
          <p:nvPr>
            <p:ph idx="1"/>
          </p:nvPr>
        </p:nvSpPr>
        <p:spPr/>
        <p:txBody>
          <a:bodyPr>
            <a:normAutofit fontScale="92500"/>
          </a:bodyPr>
          <a:lstStyle/>
          <a:p>
            <a:r>
              <a:rPr lang="en-US" dirty="0" smtClean="0"/>
              <a:t>Some transverse-momentum-dependent parton distribution functions odd under a parity- and time-reversal (PT) transformation</a:t>
            </a:r>
          </a:p>
          <a:p>
            <a:r>
              <a:rPr lang="en-US" dirty="0" smtClean="0"/>
              <a:t>In 1993, after original 1990 paper by D.W. Sivers, J.C. Collins claimed such functions must vanish</a:t>
            </a:r>
          </a:p>
          <a:p>
            <a:r>
              <a:rPr lang="en-US" dirty="0" smtClean="0"/>
              <a:t>Only realized in 2002 by Brodsky, Hwang, and Schmidt that could be </a:t>
            </a:r>
            <a:r>
              <a:rPr lang="en-US" dirty="0" err="1" smtClean="0"/>
              <a:t>nonvanishing</a:t>
            </a:r>
            <a:r>
              <a:rPr lang="en-US" dirty="0" smtClean="0"/>
              <a:t> if </a:t>
            </a:r>
            <a:r>
              <a:rPr lang="en-US" i="1" dirty="0" smtClean="0"/>
              <a:t>phase interference effects due to color interactions</a:t>
            </a:r>
            <a:r>
              <a:rPr lang="en-US" dirty="0" smtClean="0"/>
              <a:t> present</a:t>
            </a:r>
          </a:p>
          <a:p>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17</a:t>
            </a:r>
            <a:endParaRPr lang="en-US" dirty="0"/>
          </a:p>
        </p:txBody>
      </p:sp>
    </p:spTree>
    <p:extLst>
      <p:ext uri="{BB962C8B-B14F-4D97-AF65-F5344CB8AC3E}">
        <p14:creationId xmlns:p14="http://schemas.microsoft.com/office/powerpoint/2010/main" val="1356845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457200"/>
            <a:ext cx="8229600" cy="1143000"/>
          </a:xfrm>
        </p:spPr>
        <p:txBody>
          <a:bodyPr>
            <a:noAutofit/>
          </a:bodyPr>
          <a:lstStyle/>
          <a:p>
            <a:r>
              <a:rPr lang="en-US" sz="3200" u="sng" dirty="0" smtClean="0"/>
              <a:t>Modified universality</a:t>
            </a:r>
            <a:r>
              <a:rPr lang="en-US" sz="3200" dirty="0" smtClean="0"/>
              <a:t> of PT-odd correlations: </a:t>
            </a:r>
            <a:br>
              <a:rPr lang="en-US" sz="3200" dirty="0" smtClean="0"/>
            </a:br>
            <a:r>
              <a:rPr lang="en-US" sz="3200" dirty="0" smtClean="0"/>
              <a:t>Color in action!</a:t>
            </a:r>
            <a:br>
              <a:rPr lang="en-US" sz="3200" dirty="0" smtClean="0"/>
            </a:br>
            <a:endParaRPr lang="en-US" sz="3200" dirty="0"/>
          </a:p>
        </p:txBody>
      </p:sp>
      <p:sp>
        <p:nvSpPr>
          <p:cNvPr id="21" name="Footer Placeholder 2"/>
          <p:cNvSpPr>
            <a:spLocks noGrp="1"/>
          </p:cNvSpPr>
          <p:nvPr>
            <p:ph type="ftr" sz="quarter" idx="11"/>
          </p:nvPr>
        </p:nvSpPr>
        <p:spPr/>
        <p:txBody>
          <a:bodyPr/>
          <a:lstStyle/>
          <a:p>
            <a:r>
              <a:rPr lang="it-IT" smtClean="0"/>
              <a:t>Christine Aidala, CENPA Seminar, 2/1/18</a:t>
            </a:r>
            <a:endParaRPr lang="en-US" dirty="0"/>
          </a:p>
        </p:txBody>
      </p:sp>
      <p:sp>
        <p:nvSpPr>
          <p:cNvPr id="1563652" name="Text Box 4"/>
          <p:cNvSpPr txBox="1">
            <a:spLocks noChangeArrowheads="1"/>
          </p:cNvSpPr>
          <p:nvPr/>
        </p:nvSpPr>
        <p:spPr bwMode="auto">
          <a:xfrm>
            <a:off x="228600" y="1528971"/>
            <a:ext cx="4227512" cy="677108"/>
          </a:xfrm>
          <a:prstGeom prst="rect">
            <a:avLst/>
          </a:prstGeom>
          <a:noFill/>
          <a:ln w="28575">
            <a:noFill/>
            <a:miter lim="800000"/>
            <a:headEnd/>
            <a:tailEnd/>
          </a:ln>
          <a:effectLst/>
        </p:spPr>
        <p:txBody>
          <a:bodyPr wrap="square">
            <a:spAutoFit/>
          </a:bodyPr>
          <a:lstStyle/>
          <a:p>
            <a:pPr algn="ctr"/>
            <a:r>
              <a:rPr lang="en-US" sz="1900" b="1" dirty="0" smtClean="0">
                <a:solidFill>
                  <a:srgbClr val="FFFFCC"/>
                </a:solidFill>
                <a:latin typeface="Times" charset="0"/>
              </a:rPr>
              <a:t>Deep-inelastic lepton-nucleon scattering: Final-state color exchange</a:t>
            </a:r>
          </a:p>
        </p:txBody>
      </p:sp>
      <p:sp>
        <p:nvSpPr>
          <p:cNvPr id="1563653" name="Text Box 5"/>
          <p:cNvSpPr txBox="1">
            <a:spLocks noChangeArrowheads="1"/>
          </p:cNvSpPr>
          <p:nvPr/>
        </p:nvSpPr>
        <p:spPr bwMode="auto">
          <a:xfrm>
            <a:off x="4691742" y="1528971"/>
            <a:ext cx="4223658" cy="677108"/>
          </a:xfrm>
          <a:prstGeom prst="rect">
            <a:avLst/>
          </a:prstGeom>
          <a:noFill/>
          <a:ln w="28575">
            <a:noFill/>
            <a:miter lim="800000"/>
            <a:headEnd/>
            <a:tailEnd/>
          </a:ln>
          <a:effectLst/>
        </p:spPr>
        <p:txBody>
          <a:bodyPr wrap="square">
            <a:spAutoFit/>
          </a:bodyPr>
          <a:lstStyle/>
          <a:p>
            <a:pPr algn="ctr"/>
            <a:r>
              <a:rPr lang="en-US" sz="1900" b="1" dirty="0">
                <a:solidFill>
                  <a:srgbClr val="FFFFCC"/>
                </a:solidFill>
                <a:latin typeface="Times" charset="0"/>
              </a:rPr>
              <a:t>Q</a:t>
            </a:r>
            <a:r>
              <a:rPr lang="en-US" sz="1900" b="1" dirty="0" smtClean="0">
                <a:solidFill>
                  <a:srgbClr val="FFFFCC"/>
                </a:solidFill>
                <a:latin typeface="Times" charset="0"/>
              </a:rPr>
              <a:t>uark-antiquark annihilation to leptons: Initial-state color exchange</a:t>
            </a:r>
          </a:p>
        </p:txBody>
      </p:sp>
      <p:sp>
        <p:nvSpPr>
          <p:cNvPr id="12" name="Slide Number Placeholder 11"/>
          <p:cNvSpPr>
            <a:spLocks noGrp="1"/>
          </p:cNvSpPr>
          <p:nvPr>
            <p:ph type="sldNum" sz="quarter" idx="12"/>
          </p:nvPr>
        </p:nvSpPr>
        <p:spPr/>
        <p:txBody>
          <a:bodyPr/>
          <a:lstStyle/>
          <a:p>
            <a:r>
              <a:rPr lang="en-US" dirty="0" smtClean="0"/>
              <a:t>18</a:t>
            </a:r>
            <a:endParaRPr lang="en-US" dirty="0"/>
          </a:p>
        </p:txBody>
      </p:sp>
      <p:sp>
        <p:nvSpPr>
          <p:cNvPr id="7" name="TextBox 6"/>
          <p:cNvSpPr txBox="1"/>
          <p:nvPr/>
        </p:nvSpPr>
        <p:spPr>
          <a:xfrm>
            <a:off x="4940930" y="6143720"/>
            <a:ext cx="2252155" cy="369332"/>
          </a:xfrm>
          <a:prstGeom prst="rect">
            <a:avLst/>
          </a:prstGeom>
          <a:noFill/>
        </p:spPr>
        <p:txBody>
          <a:bodyPr wrap="none" rtlCol="0">
            <a:spAutoFit/>
          </a:bodyPr>
          <a:lstStyle/>
          <a:p>
            <a:r>
              <a:rPr lang="en-US" dirty="0" smtClean="0">
                <a:solidFill>
                  <a:srgbClr val="FFFFCC"/>
                </a:solidFill>
              </a:rPr>
              <a:t>Figures by J.D. Osborn</a:t>
            </a:r>
            <a:endParaRPr lang="en-US" dirty="0">
              <a:solidFill>
                <a:srgbClr val="FFFFCC"/>
              </a:solidFill>
            </a:endParaRPr>
          </a:p>
        </p:txBody>
      </p:sp>
      <p:grpSp>
        <p:nvGrpSpPr>
          <p:cNvPr id="17" name="Group 16"/>
          <p:cNvGrpSpPr/>
          <p:nvPr/>
        </p:nvGrpSpPr>
        <p:grpSpPr>
          <a:xfrm>
            <a:off x="4940930" y="2209800"/>
            <a:ext cx="3898270" cy="2804489"/>
            <a:chOff x="4636472" y="1347851"/>
            <a:chExt cx="3898270" cy="2804489"/>
          </a:xfrm>
        </p:grpSpPr>
        <p:sp>
          <p:nvSpPr>
            <p:cNvPr id="18" name="Rectangle 17"/>
            <p:cNvSpPr/>
            <p:nvPr/>
          </p:nvSpPr>
          <p:spPr>
            <a:xfrm>
              <a:off x="4648200" y="1430975"/>
              <a:ext cx="3880641"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636472" y="1347851"/>
              <a:ext cx="3898270" cy="2780740"/>
              <a:chOff x="11944494" y="30090165"/>
              <a:chExt cx="4599985" cy="3982490"/>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2244" y="30811077"/>
                <a:ext cx="3960147" cy="24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002245" y="30090165"/>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3" name="TextBox 22"/>
              <p:cNvSpPr txBox="1"/>
              <p:nvPr/>
            </p:nvSpPr>
            <p:spPr>
              <a:xfrm>
                <a:off x="15266015" y="30547365"/>
                <a:ext cx="1278464" cy="925655"/>
              </a:xfrm>
              <a:prstGeom prst="rect">
                <a:avLst/>
              </a:prstGeom>
              <a:noFill/>
            </p:spPr>
            <p:txBody>
              <a:bodyPr wrap="none" rtlCol="0">
                <a:spAutoFit/>
              </a:bodyPr>
              <a:lstStyle/>
              <a:p>
                <a:r>
                  <a:rPr lang="en-US" dirty="0" smtClean="0"/>
                  <a:t>produced</a:t>
                </a:r>
              </a:p>
              <a:p>
                <a:r>
                  <a:rPr lang="en-US" dirty="0" smtClean="0"/>
                  <a:t>positron</a:t>
                </a:r>
                <a:endParaRPr lang="en-US" dirty="0"/>
              </a:p>
            </p:txBody>
          </p:sp>
          <p:sp>
            <p:nvSpPr>
              <p:cNvPr id="24" name="TextBox 23"/>
              <p:cNvSpPr txBox="1"/>
              <p:nvPr/>
            </p:nvSpPr>
            <p:spPr>
              <a:xfrm>
                <a:off x="15259050" y="32883902"/>
                <a:ext cx="1278464" cy="925655"/>
              </a:xfrm>
              <a:prstGeom prst="rect">
                <a:avLst/>
              </a:prstGeom>
              <a:noFill/>
            </p:spPr>
            <p:txBody>
              <a:bodyPr wrap="none" rtlCol="0">
                <a:spAutoFit/>
              </a:bodyPr>
              <a:lstStyle/>
              <a:p>
                <a:r>
                  <a:rPr lang="en-US" dirty="0" smtClean="0"/>
                  <a:t>produced</a:t>
                </a:r>
              </a:p>
              <a:p>
                <a:r>
                  <a:rPr lang="en-US" dirty="0" smtClean="0"/>
                  <a:t>electron</a:t>
                </a:r>
                <a:endParaRPr lang="en-US" dirty="0"/>
              </a:p>
            </p:txBody>
          </p:sp>
          <p:sp>
            <p:nvSpPr>
              <p:cNvPr id="25" name="TextBox 24"/>
              <p:cNvSpPr txBox="1"/>
              <p:nvPr/>
            </p:nvSpPr>
            <p:spPr>
              <a:xfrm>
                <a:off x="12001501"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6" name="TextBox 25"/>
              <p:cNvSpPr txBox="1"/>
              <p:nvPr/>
            </p:nvSpPr>
            <p:spPr>
              <a:xfrm>
                <a:off x="11950631" y="32105025"/>
                <a:ext cx="1147893" cy="705262"/>
              </a:xfrm>
              <a:prstGeom prst="rect">
                <a:avLst/>
              </a:prstGeom>
              <a:noFill/>
            </p:spPr>
            <p:txBody>
              <a:bodyPr wrap="square" rtlCol="0">
                <a:spAutoFit/>
              </a:bodyPr>
              <a:lstStyle/>
              <a:p>
                <a:r>
                  <a:rPr lang="en-US" sz="1300" dirty="0" smtClean="0"/>
                  <a:t>scattering </a:t>
                </a:r>
              </a:p>
              <a:p>
                <a:r>
                  <a:rPr lang="en-US" sz="1300" dirty="0" smtClean="0"/>
                  <a:t>quark</a:t>
                </a:r>
                <a:endParaRPr lang="en-US" sz="1300" dirty="0"/>
              </a:p>
            </p:txBody>
          </p:sp>
          <p:sp>
            <p:nvSpPr>
              <p:cNvPr id="27" name="TextBox 26"/>
              <p:cNvSpPr txBox="1"/>
              <p:nvPr/>
            </p:nvSpPr>
            <p:spPr>
              <a:xfrm>
                <a:off x="11944494" y="31466290"/>
                <a:ext cx="1147893" cy="705262"/>
              </a:xfrm>
              <a:prstGeom prst="rect">
                <a:avLst/>
              </a:prstGeom>
              <a:noFill/>
            </p:spPr>
            <p:txBody>
              <a:bodyPr wrap="square" rtlCol="0">
                <a:spAutoFit/>
              </a:bodyPr>
              <a:lstStyle/>
              <a:p>
                <a:r>
                  <a:rPr lang="en-US" sz="1300" dirty="0" smtClean="0"/>
                  <a:t>scattering</a:t>
                </a:r>
              </a:p>
              <a:p>
                <a:r>
                  <a:rPr lang="en-US" sz="1300" dirty="0" smtClean="0"/>
                  <a:t>antiquark</a:t>
                </a:r>
                <a:endParaRPr lang="en-US" sz="1300" dirty="0"/>
              </a:p>
            </p:txBody>
          </p:sp>
          <p:sp>
            <p:nvSpPr>
              <p:cNvPr id="28" name="TextBox 27"/>
              <p:cNvSpPr txBox="1"/>
              <p:nvPr/>
            </p:nvSpPr>
            <p:spPr>
              <a:xfrm>
                <a:off x="13182600" y="30342440"/>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sp>
            <p:nvSpPr>
              <p:cNvPr id="29" name="TextBox 28"/>
              <p:cNvSpPr txBox="1"/>
              <p:nvPr/>
            </p:nvSpPr>
            <p:spPr>
              <a:xfrm>
                <a:off x="13182600" y="33037046"/>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grpSp>
      </p:grpSp>
      <p:grpSp>
        <p:nvGrpSpPr>
          <p:cNvPr id="30" name="Group 29"/>
          <p:cNvGrpSpPr/>
          <p:nvPr/>
        </p:nvGrpSpPr>
        <p:grpSpPr>
          <a:xfrm>
            <a:off x="304458" y="2233548"/>
            <a:ext cx="3671040" cy="2797567"/>
            <a:chOff x="0" y="1371599"/>
            <a:chExt cx="3671040" cy="2797567"/>
          </a:xfrm>
        </p:grpSpPr>
        <p:sp>
          <p:nvSpPr>
            <p:cNvPr id="31" name="Rectangle 30"/>
            <p:cNvSpPr/>
            <p:nvPr/>
          </p:nvSpPr>
          <p:spPr>
            <a:xfrm>
              <a:off x="0" y="1447801"/>
              <a:ext cx="3552159"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1371599"/>
              <a:ext cx="3671040" cy="2797566"/>
              <a:chOff x="16955244" y="30066067"/>
              <a:chExt cx="4331852" cy="4006588"/>
            </a:xfrm>
          </p:grpSpPr>
          <p:pic>
            <p:nvPicPr>
              <p:cNvPr id="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3450" y="30746562"/>
                <a:ext cx="3981550" cy="251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7080503" y="30089403"/>
                <a:ext cx="1233294" cy="925655"/>
              </a:xfrm>
              <a:prstGeom prst="rect">
                <a:avLst/>
              </a:prstGeom>
              <a:noFill/>
            </p:spPr>
            <p:txBody>
              <a:bodyPr wrap="none" rtlCol="0">
                <a:spAutoFit/>
              </a:bodyPr>
              <a:lstStyle/>
              <a:p>
                <a:r>
                  <a:rPr lang="en-US" dirty="0" smtClean="0"/>
                  <a:t>incoming</a:t>
                </a:r>
              </a:p>
              <a:p>
                <a:r>
                  <a:rPr lang="en-US" dirty="0" smtClean="0"/>
                  <a:t>electron</a:t>
                </a:r>
                <a:endParaRPr lang="en-US" dirty="0"/>
              </a:p>
            </p:txBody>
          </p:sp>
          <p:sp>
            <p:nvSpPr>
              <p:cNvPr id="35" name="TextBox 34"/>
              <p:cNvSpPr txBox="1"/>
              <p:nvPr/>
            </p:nvSpPr>
            <p:spPr>
              <a:xfrm>
                <a:off x="19899902" y="30066067"/>
                <a:ext cx="1246913" cy="925655"/>
              </a:xfrm>
              <a:prstGeom prst="rect">
                <a:avLst/>
              </a:prstGeom>
              <a:noFill/>
            </p:spPr>
            <p:txBody>
              <a:bodyPr wrap="none" rtlCol="0">
                <a:spAutoFit/>
              </a:bodyPr>
              <a:lstStyle/>
              <a:p>
                <a:r>
                  <a:rPr lang="en-US" dirty="0" smtClean="0"/>
                  <a:t>scattered</a:t>
                </a:r>
              </a:p>
              <a:p>
                <a:r>
                  <a:rPr lang="en-US" dirty="0" smtClean="0"/>
                  <a:t>electron</a:t>
                </a:r>
                <a:endParaRPr lang="en-US" dirty="0"/>
              </a:p>
            </p:txBody>
          </p:sp>
          <p:sp>
            <p:nvSpPr>
              <p:cNvPr id="36" name="TextBox 35"/>
              <p:cNvSpPr txBox="1"/>
              <p:nvPr/>
            </p:nvSpPr>
            <p:spPr>
              <a:xfrm>
                <a:off x="16955244"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37" name="TextBox 36"/>
              <p:cNvSpPr txBox="1"/>
              <p:nvPr/>
            </p:nvSpPr>
            <p:spPr>
              <a:xfrm>
                <a:off x="17597307" y="31703038"/>
                <a:ext cx="1147893" cy="749340"/>
              </a:xfrm>
              <a:prstGeom prst="rect">
                <a:avLst/>
              </a:prstGeom>
              <a:noFill/>
            </p:spPr>
            <p:txBody>
              <a:bodyPr wrap="square" rtlCol="0">
                <a:spAutoFit/>
              </a:bodyPr>
              <a:lstStyle/>
              <a:p>
                <a:r>
                  <a:rPr lang="en-US" sz="1400" dirty="0" smtClean="0"/>
                  <a:t>scattering </a:t>
                </a:r>
              </a:p>
              <a:p>
                <a:r>
                  <a:rPr lang="en-US" sz="1400" dirty="0" smtClean="0"/>
                  <a:t>quark</a:t>
                </a:r>
                <a:endParaRPr lang="en-US" sz="1400" dirty="0"/>
              </a:p>
            </p:txBody>
          </p:sp>
          <p:sp>
            <p:nvSpPr>
              <p:cNvPr id="38" name="TextBox 37"/>
              <p:cNvSpPr txBox="1"/>
              <p:nvPr/>
            </p:nvSpPr>
            <p:spPr>
              <a:xfrm>
                <a:off x="18110130" y="32884646"/>
                <a:ext cx="1452693" cy="338553"/>
              </a:xfrm>
              <a:prstGeom prst="rect">
                <a:avLst/>
              </a:prstGeom>
              <a:noFill/>
            </p:spPr>
            <p:txBody>
              <a:bodyPr wrap="square" rtlCol="0">
                <a:spAutoFit/>
              </a:bodyPr>
              <a:lstStyle/>
              <a:p>
                <a:r>
                  <a:rPr lang="en-US" sz="1600" dirty="0"/>
                  <a:t>p</a:t>
                </a:r>
                <a:r>
                  <a:rPr lang="en-US" sz="1600" dirty="0" smtClean="0"/>
                  <a:t>roton remnant</a:t>
                </a:r>
                <a:endParaRPr lang="en-US" sz="1600" dirty="0"/>
              </a:p>
            </p:txBody>
          </p:sp>
          <p:sp>
            <p:nvSpPr>
              <p:cNvPr id="39" name="TextBox 38"/>
              <p:cNvSpPr txBox="1"/>
              <p:nvPr/>
            </p:nvSpPr>
            <p:spPr>
              <a:xfrm>
                <a:off x="20139203" y="31703038"/>
                <a:ext cx="1147893" cy="749340"/>
              </a:xfrm>
              <a:prstGeom prst="rect">
                <a:avLst/>
              </a:prstGeom>
              <a:noFill/>
            </p:spPr>
            <p:txBody>
              <a:bodyPr wrap="square" rtlCol="0">
                <a:spAutoFit/>
              </a:bodyPr>
              <a:lstStyle/>
              <a:p>
                <a:r>
                  <a:rPr lang="en-US" sz="1400" dirty="0" smtClean="0"/>
                  <a:t>scattered </a:t>
                </a:r>
              </a:p>
              <a:p>
                <a:r>
                  <a:rPr lang="en-US" sz="1400" dirty="0" smtClean="0"/>
                  <a:t>quark</a:t>
                </a:r>
                <a:endParaRPr lang="en-US" sz="1400" dirty="0"/>
              </a:p>
            </p:txBody>
          </p:sp>
        </p:grpSp>
      </p:grpSp>
      <p:sp>
        <p:nvSpPr>
          <p:cNvPr id="40" name="Text Box 32"/>
          <p:cNvSpPr txBox="1">
            <a:spLocks noChangeArrowheads="1"/>
          </p:cNvSpPr>
          <p:nvPr/>
        </p:nvSpPr>
        <p:spPr bwMode="auto">
          <a:xfrm>
            <a:off x="272143" y="5047488"/>
            <a:ext cx="8458200" cy="1200329"/>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400" b="1" i="1" dirty="0">
                <a:latin typeface="Times" charset="0"/>
              </a:rPr>
              <a:t>Opposite sign</a:t>
            </a:r>
            <a:r>
              <a:rPr lang="en-US" sz="2400" b="1" dirty="0">
                <a:latin typeface="Times" charset="0"/>
              </a:rPr>
              <a:t> for PT-odd transverse-momentum-dependent </a:t>
            </a:r>
            <a:r>
              <a:rPr lang="en-US" sz="2400" b="1" dirty="0" smtClean="0">
                <a:latin typeface="Times" charset="0"/>
              </a:rPr>
              <a:t>distributions </a:t>
            </a:r>
            <a:r>
              <a:rPr lang="en-US" sz="2400" b="1" dirty="0">
                <a:latin typeface="Times" charset="0"/>
              </a:rPr>
              <a:t>measured in these two processes: </a:t>
            </a:r>
            <a:endParaRPr lang="en-US" sz="2400" b="1" dirty="0" smtClean="0">
              <a:latin typeface="Times" charset="0"/>
            </a:endParaRPr>
          </a:p>
          <a:p>
            <a:pPr algn="ctr"/>
            <a:r>
              <a:rPr lang="en-US" sz="2400" b="1" i="1" dirty="0" smtClean="0">
                <a:latin typeface="Times" charset="0"/>
              </a:rPr>
              <a:t>process-dependent</a:t>
            </a:r>
            <a:r>
              <a:rPr lang="en-US" sz="2400" b="1" dirty="0" smtClean="0">
                <a:latin typeface="Times" charset="0"/>
              </a:rPr>
              <a:t>!  </a:t>
            </a:r>
            <a:r>
              <a:rPr lang="en-US" sz="2000" b="1" dirty="0">
                <a:latin typeface="Times" charset="0"/>
              </a:rPr>
              <a:t>(Collins 2002)</a:t>
            </a:r>
          </a:p>
        </p:txBody>
      </p:sp>
    </p:spTree>
    <p:extLst>
      <p:ext uri="{BB962C8B-B14F-4D97-AF65-F5344CB8AC3E}">
        <p14:creationId xmlns:p14="http://schemas.microsoft.com/office/powerpoint/2010/main" val="1029381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Modified universality: </a:t>
            </a:r>
            <a:br>
              <a:rPr lang="en-US" dirty="0" smtClean="0"/>
            </a:br>
            <a:r>
              <a:rPr lang="en-US" dirty="0" smtClean="0"/>
              <a:t>Initial experimental hints</a:t>
            </a:r>
            <a:endParaRPr lang="en-US"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19</a:t>
            </a:r>
            <a:endParaRPr lang="en-US" dirty="0"/>
          </a:p>
        </p:txBody>
      </p:sp>
      <p:sp>
        <p:nvSpPr>
          <p:cNvPr id="27" name="Text Box 32"/>
          <p:cNvSpPr txBox="1">
            <a:spLocks noChangeArrowheads="1"/>
          </p:cNvSpPr>
          <p:nvPr/>
        </p:nvSpPr>
        <p:spPr bwMode="auto">
          <a:xfrm>
            <a:off x="272143" y="5181600"/>
            <a:ext cx="8458200" cy="1446550"/>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200" i="1" dirty="0" smtClean="0">
                <a:latin typeface="Times New Roman" pitchFamily="18" charset="0"/>
                <a:cs typeface="Times New Roman" pitchFamily="18" charset="0"/>
              </a:rPr>
              <a:t>First measurements by STAR at RHIC and </a:t>
            </a:r>
            <a:r>
              <a:rPr lang="en-US" sz="2200" i="1" dirty="0" smtClean="0">
                <a:solidFill>
                  <a:schemeClr val="tx1"/>
                </a:solidFill>
                <a:latin typeface="Times New Roman" pitchFamily="18" charset="0"/>
                <a:cs typeface="Times New Roman" pitchFamily="18" charset="0"/>
              </a:rPr>
              <a:t>COMPASS at CERN suggestive of predicted sign change in color-annihilation processes compared to </a:t>
            </a:r>
            <a:r>
              <a:rPr lang="en-US" sz="2200" i="1" dirty="0" smtClean="0">
                <a:latin typeface="Times New Roman" pitchFamily="18" charset="0"/>
                <a:cs typeface="Times New Roman" pitchFamily="18" charset="0"/>
              </a:rPr>
              <a:t>quark knock-out by an electron</a:t>
            </a:r>
            <a:r>
              <a:rPr lang="en-US" sz="2200" i="1" dirty="0" smtClean="0">
                <a:solidFill>
                  <a:schemeClr val="tx1"/>
                </a:solidFill>
                <a:latin typeface="Times New Roman" pitchFamily="18" charset="0"/>
                <a:cs typeface="Times New Roman" pitchFamily="18" charset="0"/>
              </a:rPr>
              <a:t>.  </a:t>
            </a:r>
          </a:p>
          <a:p>
            <a:pPr algn="ctr"/>
            <a:r>
              <a:rPr lang="en-US" sz="2200" i="1" dirty="0" smtClean="0">
                <a:solidFill>
                  <a:schemeClr val="tx1"/>
                </a:solidFill>
                <a:latin typeface="Times New Roman" pitchFamily="18" charset="0"/>
                <a:cs typeface="Times New Roman" pitchFamily="18" charset="0"/>
              </a:rPr>
              <a:t>More statistics forthcoming . . .</a:t>
            </a:r>
          </a:p>
        </p:txBody>
      </p:sp>
      <p:pic>
        <p:nvPicPr>
          <p:cNvPr id="28" name="Picture 27" descr="hd_PaperFig_AsymAmpSqrt_chi2Fit.eps"/>
          <p:cNvPicPr>
            <a:picLocks noChangeAspect="1"/>
          </p:cNvPicPr>
          <p:nvPr/>
        </p:nvPicPr>
        <p:blipFill rotWithShape="1">
          <a:blip r:embed="rId2">
            <a:extLst>
              <a:ext uri="{28A0092B-C50C-407E-A947-70E740481C1C}">
                <a14:useLocalDpi xmlns:a14="http://schemas.microsoft.com/office/drawing/2010/main" val="0"/>
              </a:ext>
            </a:extLst>
          </a:blip>
          <a:srcRect l="51302" t="8494" r="1431" b="3709"/>
          <a:stretch/>
        </p:blipFill>
        <p:spPr>
          <a:xfrm>
            <a:off x="579105" y="1939867"/>
            <a:ext cx="2875861" cy="3165533"/>
          </a:xfrm>
          <a:prstGeom prst="rect">
            <a:avLst/>
          </a:prstGeom>
        </p:spPr>
      </p:pic>
      <p:grpSp>
        <p:nvGrpSpPr>
          <p:cNvPr id="7" name="Group 6"/>
          <p:cNvGrpSpPr/>
          <p:nvPr/>
        </p:nvGrpSpPr>
        <p:grpSpPr>
          <a:xfrm>
            <a:off x="2581656" y="3675888"/>
            <a:ext cx="999744" cy="685800"/>
            <a:chOff x="152400" y="4876800"/>
            <a:chExt cx="1524000" cy="990600"/>
          </a:xfrm>
        </p:grpSpPr>
        <p:sp>
          <p:nvSpPr>
            <p:cNvPr id="8" name="AutoShape 39"/>
            <p:cNvSpPr>
              <a:spLocks noChangeArrowheads="1"/>
            </p:cNvSpPr>
            <p:nvPr/>
          </p:nvSpPr>
          <p:spPr bwMode="auto">
            <a:xfrm>
              <a:off x="152400" y="4876800"/>
              <a:ext cx="1060097" cy="990600"/>
            </a:xfrm>
            <a:prstGeom prst="star5">
              <a:avLst/>
            </a:prstGeom>
            <a:solidFill>
              <a:srgbClr val="FF0000"/>
            </a:solidFill>
            <a:ln w="9525">
              <a:solidFill>
                <a:srgbClr val="000080"/>
              </a:solidFill>
              <a:miter lim="800000"/>
              <a:headEnd type="none" w="sm" len="sm"/>
              <a:tailEnd type="none" w="sm" len="sm"/>
            </a:ln>
            <a:effectLst/>
          </p:spPr>
          <p:txBody>
            <a:bodyPr wrap="none" anchor="ctr"/>
            <a:lstStyle/>
            <a:p>
              <a:endParaRPr lang="en-US" sz="2400" b="1" i="1">
                <a:cs typeface="Arial" pitchFamily="34" charset="0"/>
              </a:endParaRPr>
            </a:p>
          </p:txBody>
        </p:sp>
        <p:sp>
          <p:nvSpPr>
            <p:cNvPr id="9" name="Text Box 40"/>
            <p:cNvSpPr txBox="1">
              <a:spLocks noChangeArrowheads="1"/>
            </p:cNvSpPr>
            <p:nvPr/>
          </p:nvSpPr>
          <p:spPr bwMode="auto">
            <a:xfrm>
              <a:off x="526344" y="5148839"/>
              <a:ext cx="1150056" cy="489022"/>
            </a:xfrm>
            <a:prstGeom prst="rect">
              <a:avLst/>
            </a:prstGeom>
            <a:noFill/>
            <a:ln w="12700">
              <a:noFill/>
              <a:miter lim="800000"/>
              <a:headEnd type="none" w="sm" len="sm"/>
              <a:tailEnd type="none" w="sm" len="sm"/>
            </a:ln>
            <a:effectLst/>
          </p:spPr>
          <p:txBody>
            <a:bodyPr>
              <a:spAutoFit/>
            </a:bodyPr>
            <a:lstStyle/>
            <a:p>
              <a:r>
                <a:rPr lang="en-US" sz="1600" b="1" i="1" dirty="0">
                  <a:solidFill>
                    <a:srgbClr val="1C0E81"/>
                  </a:solidFill>
                  <a:effectLst>
                    <a:outerShdw blurRad="38100" dist="38100" dir="2700000" algn="tl">
                      <a:srgbClr val="FFFFFF"/>
                    </a:outerShdw>
                  </a:effectLst>
                  <a:latin typeface="Helvetica"/>
                  <a:cs typeface="Arial" pitchFamily="34" charset="0"/>
                </a:rPr>
                <a:t>STAR</a:t>
              </a:r>
            </a:p>
          </p:txBody>
        </p:sp>
      </p:grpSp>
      <p:sp>
        <p:nvSpPr>
          <p:cNvPr id="5" name="TextBox 4"/>
          <p:cNvSpPr txBox="1"/>
          <p:nvPr/>
        </p:nvSpPr>
        <p:spPr>
          <a:xfrm>
            <a:off x="838200" y="4800600"/>
            <a:ext cx="2159566" cy="338554"/>
          </a:xfrm>
          <a:prstGeom prst="rect">
            <a:avLst/>
          </a:prstGeom>
          <a:noFill/>
        </p:spPr>
        <p:txBody>
          <a:bodyPr wrap="none" rtlCol="0">
            <a:spAutoFit/>
          </a:bodyPr>
          <a:lstStyle/>
          <a:p>
            <a:r>
              <a:rPr lang="en-US" sz="1600" dirty="0" smtClean="0"/>
              <a:t>PRL 116, 132301 (2016)</a:t>
            </a:r>
            <a:endParaRPr lang="en-US" sz="1600" dirty="0"/>
          </a:p>
        </p:txBody>
      </p:sp>
      <p:pic>
        <p:nvPicPr>
          <p:cNvPr id="6" name="Picture 5"/>
          <p:cNvPicPr>
            <a:picLocks noChangeAspect="1"/>
          </p:cNvPicPr>
          <p:nvPr/>
        </p:nvPicPr>
        <p:blipFill>
          <a:blip r:embed="rId3"/>
          <a:stretch>
            <a:fillRect/>
          </a:stretch>
        </p:blipFill>
        <p:spPr>
          <a:xfrm>
            <a:off x="4257493" y="2094487"/>
            <a:ext cx="4276907" cy="2929476"/>
          </a:xfrm>
          <a:prstGeom prst="rect">
            <a:avLst/>
          </a:prstGeom>
        </p:spPr>
      </p:pic>
      <p:sp>
        <p:nvSpPr>
          <p:cNvPr id="12" name="TextBox 11"/>
          <p:cNvSpPr txBox="1"/>
          <p:nvPr/>
        </p:nvSpPr>
        <p:spPr>
          <a:xfrm>
            <a:off x="4427410" y="4730270"/>
            <a:ext cx="2159566" cy="338554"/>
          </a:xfrm>
          <a:prstGeom prst="rect">
            <a:avLst/>
          </a:prstGeom>
          <a:noFill/>
        </p:spPr>
        <p:txBody>
          <a:bodyPr wrap="none" rtlCol="0">
            <a:spAutoFit/>
          </a:bodyPr>
          <a:lstStyle/>
          <a:p>
            <a:r>
              <a:rPr lang="en-US" sz="1600" dirty="0" smtClean="0"/>
              <a:t>PRL 119, 112002 (2017)</a:t>
            </a:r>
            <a:endParaRPr lang="en-US" sz="1600" dirty="0"/>
          </a:p>
        </p:txBody>
      </p:sp>
      <p:sp>
        <p:nvSpPr>
          <p:cNvPr id="10" name="TextBox 9"/>
          <p:cNvSpPr txBox="1"/>
          <p:nvPr/>
        </p:nvSpPr>
        <p:spPr>
          <a:xfrm>
            <a:off x="8079570" y="2514600"/>
            <a:ext cx="378630" cy="830997"/>
          </a:xfrm>
          <a:prstGeom prst="rect">
            <a:avLst/>
          </a:prstGeom>
          <a:noFill/>
        </p:spPr>
        <p:txBody>
          <a:bodyPr wrap="none" rtlCol="0">
            <a:spAutoFit/>
          </a:bodyPr>
          <a:lstStyle/>
          <a:p>
            <a:r>
              <a:rPr lang="en-US" sz="4800" dirty="0" smtClean="0"/>
              <a:t>}</a:t>
            </a:r>
            <a:endParaRPr lang="en-US" sz="4800" dirty="0"/>
          </a:p>
        </p:txBody>
      </p:sp>
      <p:cxnSp>
        <p:nvCxnSpPr>
          <p:cNvPr id="15" name="Straight Arrow Connector 14"/>
          <p:cNvCxnSpPr>
            <a:stCxn id="16" idx="3"/>
          </p:cNvCxnSpPr>
          <p:nvPr/>
        </p:nvCxnSpPr>
        <p:spPr>
          <a:xfrm>
            <a:off x="5638800" y="1744300"/>
            <a:ext cx="2440770" cy="96389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48585" y="1421134"/>
            <a:ext cx="2190215" cy="646331"/>
          </a:xfrm>
          <a:prstGeom prst="rect">
            <a:avLst/>
          </a:prstGeom>
          <a:noFill/>
        </p:spPr>
        <p:txBody>
          <a:bodyPr wrap="none" rtlCol="0">
            <a:spAutoFit/>
          </a:bodyPr>
          <a:lstStyle/>
          <a:p>
            <a:pPr algn="ctr"/>
            <a:r>
              <a:rPr lang="en-US" dirty="0" smtClean="0">
                <a:solidFill>
                  <a:srgbClr val="FFFFCC"/>
                </a:solidFill>
              </a:rPr>
              <a:t>Predictions including </a:t>
            </a:r>
            <a:br>
              <a:rPr lang="en-US" dirty="0" smtClean="0">
                <a:solidFill>
                  <a:srgbClr val="FFFFCC"/>
                </a:solidFill>
              </a:rPr>
            </a:br>
            <a:r>
              <a:rPr lang="en-US" dirty="0" smtClean="0">
                <a:solidFill>
                  <a:srgbClr val="FFFFCC"/>
                </a:solidFill>
              </a:rPr>
              <a:t>sign change</a:t>
            </a:r>
            <a:endParaRPr lang="en-US" dirty="0">
              <a:solidFill>
                <a:srgbClr val="FFFFCC"/>
              </a:solidFill>
            </a:endParaRPr>
          </a:p>
        </p:txBody>
      </p:sp>
      <p:cxnSp>
        <p:nvCxnSpPr>
          <p:cNvPr id="17" name="Straight Arrow Connector 16"/>
          <p:cNvCxnSpPr/>
          <p:nvPr/>
        </p:nvCxnSpPr>
        <p:spPr>
          <a:xfrm flipH="1">
            <a:off x="3124200" y="1901558"/>
            <a:ext cx="762000" cy="97612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stretch>
            <a:fillRect/>
          </a:stretch>
        </p:blipFill>
        <p:spPr>
          <a:xfrm>
            <a:off x="4990701" y="3788953"/>
            <a:ext cx="648099" cy="648099"/>
          </a:xfrm>
          <a:prstGeom prst="rect">
            <a:avLst/>
          </a:prstGeom>
        </p:spPr>
      </p:pic>
    </p:spTree>
    <p:extLst>
      <p:ext uri="{BB962C8B-B14F-4D97-AF65-F5344CB8AC3E}">
        <p14:creationId xmlns:p14="http://schemas.microsoft.com/office/powerpoint/2010/main" val="2859117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3130"/>
          </a:xfrm>
        </p:spPr>
        <p:txBody>
          <a:bodyPr>
            <a:noAutofit/>
          </a:bodyPr>
          <a:lstStyle/>
          <a:p>
            <a:r>
              <a:rPr lang="en-US" sz="3600" dirty="0" smtClean="0"/>
              <a:t>Modified universality requires full QCD:</a:t>
            </a:r>
            <a:br>
              <a:rPr lang="en-US" sz="3600" dirty="0" smtClean="0"/>
            </a:br>
            <a:r>
              <a:rPr lang="en-US" sz="3600" dirty="0"/>
              <a:t>G</a:t>
            </a:r>
            <a:r>
              <a:rPr lang="en-US" sz="3600" dirty="0" smtClean="0"/>
              <a:t>auge-invariant quantum field theory</a:t>
            </a:r>
            <a:endParaRPr lang="en-US" sz="3600"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20</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09800"/>
            <a:ext cx="6172200" cy="4436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81800" y="4848761"/>
            <a:ext cx="1752600" cy="1200329"/>
          </a:xfrm>
          <a:prstGeom prst="rect">
            <a:avLst/>
          </a:prstGeom>
          <a:noFill/>
        </p:spPr>
        <p:txBody>
          <a:bodyPr wrap="square" rtlCol="0">
            <a:spAutoFit/>
          </a:bodyPr>
          <a:lstStyle/>
          <a:p>
            <a:r>
              <a:rPr lang="en-US" dirty="0" smtClean="0">
                <a:solidFill>
                  <a:srgbClr val="FFFFCC"/>
                </a:solidFill>
              </a:rPr>
              <a:t>Slide from M. </a:t>
            </a:r>
            <a:r>
              <a:rPr lang="en-US" dirty="0" err="1" smtClean="0">
                <a:solidFill>
                  <a:srgbClr val="FFFFCC"/>
                </a:solidFill>
              </a:rPr>
              <a:t>Anselmino</a:t>
            </a:r>
            <a:r>
              <a:rPr lang="en-US" dirty="0" smtClean="0">
                <a:solidFill>
                  <a:srgbClr val="FFFFCC"/>
                </a:solidFill>
              </a:rPr>
              <a:t>, Transversity 2014</a:t>
            </a:r>
            <a:endParaRPr lang="en-US" dirty="0">
              <a:solidFill>
                <a:srgbClr val="FFFFCC"/>
              </a:solidFill>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23975"/>
            <a:ext cx="6810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086601" y="1371599"/>
            <a:ext cx="1904999" cy="1708160"/>
          </a:xfrm>
          <a:prstGeom prst="rect">
            <a:avLst/>
          </a:prstGeom>
          <a:noFill/>
        </p:spPr>
        <p:txBody>
          <a:bodyPr wrap="square" rtlCol="0">
            <a:spAutoFit/>
          </a:bodyPr>
          <a:lstStyle/>
          <a:p>
            <a:r>
              <a:rPr lang="en-US" sz="2100" dirty="0" smtClean="0">
                <a:solidFill>
                  <a:srgbClr val="FFFFCC"/>
                </a:solidFill>
                <a:latin typeface="Times New Roman" panose="02020603050405020304" pitchFamily="18" charset="0"/>
                <a:cs typeface="Times New Roman" panose="02020603050405020304" pitchFamily="18" charset="0"/>
              </a:rPr>
              <a:t>From 1993 claim by J.C. Collins that such processes must vanish</a:t>
            </a:r>
            <a:endParaRPr lang="en-US" sz="21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42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The proton as a “laboratory” for studying QCD</a:t>
            </a:r>
            <a:endParaRPr lang="en-US" dirty="0"/>
          </a:p>
        </p:txBody>
      </p:sp>
      <p:sp>
        <p:nvSpPr>
          <p:cNvPr id="3" name="Content Placeholder 2"/>
          <p:cNvSpPr>
            <a:spLocks noGrp="1"/>
          </p:cNvSpPr>
          <p:nvPr>
            <p:ph sz="half" idx="1"/>
          </p:nvPr>
        </p:nvSpPr>
        <p:spPr/>
        <p:txBody>
          <a:bodyPr>
            <a:normAutofit/>
          </a:bodyPr>
          <a:lstStyle/>
          <a:p>
            <a:r>
              <a:rPr lang="en-US" dirty="0" smtClean="0"/>
              <a:t>Proton: simplest stable QCD bound state</a:t>
            </a:r>
          </a:p>
          <a:p>
            <a:endParaRPr lang="en-US" dirty="0" smtClean="0"/>
          </a:p>
          <a:p>
            <a:r>
              <a:rPr lang="en-US" dirty="0"/>
              <a:t>D</a:t>
            </a:r>
            <a:r>
              <a:rPr lang="en-US" dirty="0" smtClean="0"/>
              <a:t>ifferent energy scales offer information on different aspects of proton internal structure</a:t>
            </a:r>
            <a:endParaRPr lang="en-US" dirty="0"/>
          </a:p>
        </p:txBody>
      </p:sp>
      <p:sp>
        <p:nvSpPr>
          <p:cNvPr id="8" name="Content Placeholder 7"/>
          <p:cNvSpPr>
            <a:spLocks noGrp="1"/>
          </p:cNvSpPr>
          <p:nvPr>
            <p:ph sz="half" idx="2"/>
          </p:nvPr>
        </p:nvSpPr>
        <p:spPr/>
        <p:txBody>
          <a:bodyPr>
            <a:normAutofit/>
          </a:bodyPr>
          <a:lstStyle/>
          <a:p>
            <a:endParaRPr lang="en-US"/>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6" name="Picture 5" descr="Q2ForJohn4-WithBubblesBla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369577"/>
            <a:ext cx="4297363" cy="484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00600" y="5791200"/>
            <a:ext cx="1172116" cy="369332"/>
          </a:xfrm>
          <a:prstGeom prst="rect">
            <a:avLst/>
          </a:prstGeom>
          <a:noFill/>
        </p:spPr>
        <p:txBody>
          <a:bodyPr wrap="none" rtlCol="0">
            <a:spAutoFit/>
          </a:bodyPr>
          <a:lstStyle/>
          <a:p>
            <a:r>
              <a:rPr lang="en-US" i="1" dirty="0" smtClean="0">
                <a:solidFill>
                  <a:srgbClr val="FFFFCC"/>
                </a:solidFill>
              </a:rPr>
              <a:t>Josh Rubin</a:t>
            </a:r>
            <a:endParaRPr lang="en-US" i="1" dirty="0">
              <a:solidFill>
                <a:srgbClr val="FFFFCC"/>
              </a:solidFill>
            </a:endParaRPr>
          </a:p>
        </p:txBody>
      </p:sp>
    </p:spTree>
    <p:extLst>
      <p:ext uri="{BB962C8B-B14F-4D97-AF65-F5344CB8AC3E}">
        <p14:creationId xmlns:p14="http://schemas.microsoft.com/office/powerpoint/2010/main" val="2667791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5" name="Rectangle 4"/>
          <p:cNvSpPr/>
          <p:nvPr/>
        </p:nvSpPr>
        <p:spPr>
          <a:xfrm>
            <a:off x="457200" y="1447800"/>
            <a:ext cx="8229600" cy="4832092"/>
          </a:xfrm>
          <a:prstGeom prst="rect">
            <a:avLst/>
          </a:prstGeom>
        </p:spPr>
        <p:txBody>
          <a:bodyPr wrap="square">
            <a:spAutoFit/>
          </a:bodyPr>
          <a:lstStyle/>
          <a:p>
            <a:pPr algn="l"/>
            <a:r>
              <a:rPr lang="en-US" sz="2200" i="1" dirty="0" smtClean="0">
                <a:solidFill>
                  <a:srgbClr val="FFFFCC"/>
                </a:solidFill>
                <a:latin typeface="Calibri" panose="020F0502020204030204" pitchFamily="34" charset="0"/>
              </a:rPr>
              <a:t>Wikipedia</a:t>
            </a:r>
            <a:r>
              <a:rPr lang="en-US" sz="2200" dirty="0" smtClean="0">
                <a:solidFill>
                  <a:srgbClr val="FFFFCC"/>
                </a:solidFill>
                <a:latin typeface="Calibri" panose="020F0502020204030204" pitchFamily="34" charset="0"/>
              </a:rPr>
              <a:t>: </a:t>
            </a:r>
          </a:p>
          <a:p>
            <a:pPr algn="l"/>
            <a:r>
              <a:rPr lang="en-US" sz="2200" dirty="0" smtClean="0">
                <a:solidFill>
                  <a:srgbClr val="FFFFCC"/>
                </a:solidFill>
                <a:latin typeface="Calibri" panose="020F0502020204030204" pitchFamily="34" charset="0"/>
              </a:rPr>
              <a:t>“The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effect is important conceptually because it bears on three issues apparent in the recasting of (Maxwell's) classical electromagnetic theory as a gauge theory, which before the advent of quantum mechanics could be argued to be a mathematical reformulation with no physical consequences. The </a:t>
            </a:r>
            <a:r>
              <a:rPr lang="en-US" sz="2200" dirty="0" err="1">
                <a:solidFill>
                  <a:srgbClr val="FFFFCC"/>
                </a:solidFill>
                <a:latin typeface="Calibri" panose="020F0502020204030204" pitchFamily="34" charset="0"/>
              </a:rPr>
              <a:t>Aharonov</a:t>
            </a:r>
            <a:r>
              <a:rPr lang="en-US" sz="2200" dirty="0">
                <a:solidFill>
                  <a:srgbClr val="FFFFCC"/>
                </a:solidFill>
                <a:latin typeface="Calibri" panose="020F0502020204030204" pitchFamily="34" charset="0"/>
              </a:rPr>
              <a:t>–</a:t>
            </a:r>
            <a:r>
              <a:rPr lang="en-US" sz="2200" dirty="0" err="1">
                <a:solidFill>
                  <a:srgbClr val="FFFFCC"/>
                </a:solidFill>
                <a:latin typeface="Calibri" panose="020F0502020204030204" pitchFamily="34" charset="0"/>
              </a:rPr>
              <a:t>Bohm</a:t>
            </a:r>
            <a:r>
              <a:rPr lang="en-US" sz="2200" dirty="0">
                <a:solidFill>
                  <a:srgbClr val="FFFFCC"/>
                </a:solidFill>
                <a:latin typeface="Calibri" panose="020F0502020204030204" pitchFamily="34" charset="0"/>
              </a:rPr>
              <a:t> thought experiments and their experimental realization imply that the issues were not just philosophical</a:t>
            </a:r>
            <a:r>
              <a:rPr lang="en-US" sz="2200" dirty="0" smtClean="0">
                <a:solidFill>
                  <a:srgbClr val="FFFFCC"/>
                </a:solidFill>
                <a:latin typeface="Calibri" panose="020F0502020204030204" pitchFamily="34" charset="0"/>
              </a:rPr>
              <a:t>.</a:t>
            </a:r>
          </a:p>
          <a:p>
            <a:pPr algn="l"/>
            <a:endParaRPr lang="en-US" sz="2200" dirty="0">
              <a:solidFill>
                <a:srgbClr val="FFFFCC"/>
              </a:solidFill>
              <a:latin typeface="Calibri" panose="020F0502020204030204" pitchFamily="34" charset="0"/>
            </a:endParaRPr>
          </a:p>
          <a:p>
            <a:pPr algn="l"/>
            <a:r>
              <a:rPr lang="en-US" sz="2200" dirty="0">
                <a:solidFill>
                  <a:srgbClr val="FFFFCC"/>
                </a:solidFill>
                <a:latin typeface="Calibri" panose="020F0502020204030204" pitchFamily="34" charset="0"/>
              </a:rPr>
              <a:t>The three issues are:</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potentials are "physical" or just a convenient tool for calculating force fields;</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whether action principles are fundamental;</a:t>
            </a:r>
          </a:p>
          <a:p>
            <a:pPr marL="285750" indent="-285750" algn="l">
              <a:buFont typeface="Arial" panose="020B0604020202020204" pitchFamily="34" charset="0"/>
              <a:buChar char="•"/>
            </a:pPr>
            <a:r>
              <a:rPr lang="en-US" sz="2200" dirty="0">
                <a:solidFill>
                  <a:srgbClr val="FFFFCC"/>
                </a:solidFill>
                <a:latin typeface="Calibri" panose="020F0502020204030204" pitchFamily="34" charset="0"/>
              </a:rPr>
              <a:t>the principle of locality</a:t>
            </a:r>
            <a:r>
              <a:rPr lang="en-US" sz="2200" dirty="0" smtClean="0">
                <a:solidFill>
                  <a:srgbClr val="FFFFCC"/>
                </a:solidFill>
                <a:latin typeface="Calibri" panose="020F0502020204030204" pitchFamily="34" charset="0"/>
              </a:rPr>
              <a:t>.”</a:t>
            </a:r>
            <a:endParaRPr lang="en-US" sz="2200" dirty="0">
              <a:solidFill>
                <a:srgbClr val="FFFFCC"/>
              </a:solidFill>
              <a:latin typeface="Calibri" panose="020F0502020204030204" pitchFamily="34" charset="0"/>
            </a:endParaRPr>
          </a:p>
        </p:txBody>
      </p:sp>
      <p:sp>
        <p:nvSpPr>
          <p:cNvPr id="4" name="Slide Number Placeholder 3"/>
          <p:cNvSpPr>
            <a:spLocks noGrp="1"/>
          </p:cNvSpPr>
          <p:nvPr>
            <p:ph type="sldNum" sz="quarter" idx="12"/>
          </p:nvPr>
        </p:nvSpPr>
        <p:spPr/>
        <p:txBody>
          <a:bodyPr/>
          <a:lstStyle/>
          <a:p>
            <a:r>
              <a:rPr lang="en-US" dirty="0" smtClean="0"/>
              <a:t>21</a:t>
            </a:r>
            <a:endParaRPr lang="en-US" dirty="0"/>
          </a:p>
        </p:txBody>
      </p:sp>
    </p:spTree>
    <p:extLst>
      <p:ext uri="{BB962C8B-B14F-4D97-AF65-F5344CB8AC3E}">
        <p14:creationId xmlns:p14="http://schemas.microsoft.com/office/powerpoint/2010/main" val="1131149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7" name="Rectangle 6"/>
          <p:cNvSpPr/>
          <p:nvPr/>
        </p:nvSpPr>
        <p:spPr>
          <a:xfrm>
            <a:off x="838200" y="1981200"/>
            <a:ext cx="7391400" cy="3170099"/>
          </a:xfrm>
          <a:prstGeom prst="rect">
            <a:avLst/>
          </a:prstGeom>
        </p:spPr>
        <p:txBody>
          <a:bodyPr wrap="square">
            <a:spAutoFit/>
          </a:bodyPr>
          <a:lstStyle/>
          <a:p>
            <a:pPr algn="l"/>
            <a:r>
              <a:rPr lang="en-US" sz="2000" b="1" dirty="0">
                <a:solidFill>
                  <a:srgbClr val="FFFFCC"/>
                </a:solidFill>
              </a:rPr>
              <a:t>Physics Today, September 2009 </a:t>
            </a:r>
            <a:r>
              <a:rPr lang="en-US" sz="2000" b="1" dirty="0" smtClean="0">
                <a:solidFill>
                  <a:srgbClr val="FFFFCC"/>
                </a:solidFill>
              </a:rPr>
              <a:t>: </a:t>
            </a:r>
          </a:p>
          <a:p>
            <a:pPr algn="l"/>
            <a:r>
              <a:rPr lang="en-US" sz="2000" b="1" dirty="0" smtClean="0">
                <a:solidFill>
                  <a:srgbClr val="FFFFCC"/>
                </a:solidFill>
              </a:rPr>
              <a:t>The </a:t>
            </a:r>
            <a:r>
              <a:rPr lang="en-US" sz="2000" b="1" dirty="0" err="1">
                <a:solidFill>
                  <a:srgbClr val="FFFFCC"/>
                </a:solidFill>
              </a:rPr>
              <a:t>Aharonov</a:t>
            </a:r>
            <a:r>
              <a:rPr lang="en-US" sz="2000" b="1" dirty="0">
                <a:solidFill>
                  <a:srgbClr val="FFFFCC"/>
                </a:solidFill>
              </a:rPr>
              <a:t>–</a:t>
            </a:r>
            <a:r>
              <a:rPr lang="en-US" sz="2000" b="1" dirty="0" err="1">
                <a:solidFill>
                  <a:srgbClr val="FFFFCC"/>
                </a:solidFill>
              </a:rPr>
              <a:t>Bohm</a:t>
            </a:r>
            <a:r>
              <a:rPr lang="en-US" sz="2000" b="1" dirty="0">
                <a:solidFill>
                  <a:srgbClr val="FFFFCC"/>
                </a:solidFill>
              </a:rPr>
              <a:t> effects: Variations on a subtle </a:t>
            </a:r>
            <a:r>
              <a:rPr lang="en-US" sz="2000" b="1" dirty="0" smtClean="0">
                <a:solidFill>
                  <a:srgbClr val="FFFFCC"/>
                </a:solidFill>
              </a:rPr>
              <a:t>theme, </a:t>
            </a:r>
          </a:p>
          <a:p>
            <a:pPr algn="l"/>
            <a:r>
              <a:rPr lang="en-US" sz="2000" dirty="0" smtClean="0">
                <a:solidFill>
                  <a:srgbClr val="FFFFCC"/>
                </a:solidFill>
              </a:rPr>
              <a:t>by Herman </a:t>
            </a:r>
            <a:r>
              <a:rPr lang="en-US" sz="2000" dirty="0" err="1">
                <a:solidFill>
                  <a:srgbClr val="FFFFCC"/>
                </a:solidFill>
              </a:rPr>
              <a:t>Batelaan</a:t>
            </a:r>
            <a:r>
              <a:rPr lang="en-US" sz="2000" dirty="0">
                <a:solidFill>
                  <a:srgbClr val="FFFFCC"/>
                </a:solidFill>
              </a:rPr>
              <a:t> and Akira </a:t>
            </a:r>
            <a:r>
              <a:rPr lang="en-US" sz="2000" dirty="0" err="1" smtClean="0">
                <a:solidFill>
                  <a:srgbClr val="FFFFCC"/>
                </a:solidFill>
              </a:rPr>
              <a:t>Tonomura</a:t>
            </a:r>
            <a:r>
              <a:rPr lang="en-US" sz="2000" dirty="0" smtClean="0">
                <a:solidFill>
                  <a:srgbClr val="FFFFCC"/>
                </a:solidFill>
              </a:rPr>
              <a:t>.</a:t>
            </a:r>
          </a:p>
          <a:p>
            <a:pPr algn="l"/>
            <a:r>
              <a:rPr lang="en-US" sz="2000" b="1" dirty="0" smtClean="0">
                <a:solidFill>
                  <a:srgbClr val="FFFFCC"/>
                </a:solidFill>
              </a:rPr>
              <a:t>  </a:t>
            </a:r>
          </a:p>
          <a:p>
            <a:pPr algn="l"/>
            <a:r>
              <a:rPr lang="en-US" sz="2000" b="1" dirty="0" smtClean="0">
                <a:solidFill>
                  <a:srgbClr val="FFFFCC"/>
                </a:solidFill>
              </a:rPr>
              <a:t>“</a:t>
            </a:r>
            <a:r>
              <a:rPr lang="en-US" sz="2000" dirty="0" err="1" smtClean="0">
                <a:solidFill>
                  <a:srgbClr val="FFFFCC"/>
                </a:solidFill>
              </a:rPr>
              <a:t>Aharonov</a:t>
            </a:r>
            <a:r>
              <a:rPr lang="en-US" sz="2000" dirty="0" smtClean="0">
                <a:solidFill>
                  <a:srgbClr val="FFFFCC"/>
                </a:solidFill>
              </a:rPr>
              <a:t> </a:t>
            </a:r>
            <a:r>
              <a:rPr lang="en-US" sz="2000" dirty="0">
                <a:solidFill>
                  <a:srgbClr val="FFFFCC"/>
                </a:solidFill>
              </a:rPr>
              <a:t>stresses that the arguments that led to the prediction of the various electromagnetic AB effects apply equally well to any other gauge-invariant quantum theory. In the standard model of particle physics, the strong and weak nuclear interactions are also described by gauge-invariant theories. So one may expect that particle-physics experimenters will be looking for new AB effects in new domains</a:t>
            </a:r>
            <a:r>
              <a:rPr lang="en-US" sz="2000" dirty="0" smtClean="0">
                <a:solidFill>
                  <a:srgbClr val="FFFFCC"/>
                </a:solidFill>
              </a:rPr>
              <a:t>.”</a:t>
            </a:r>
          </a:p>
        </p:txBody>
      </p:sp>
      <p:sp>
        <p:nvSpPr>
          <p:cNvPr id="4" name="Slide Number Placeholder 3"/>
          <p:cNvSpPr>
            <a:spLocks noGrp="1"/>
          </p:cNvSpPr>
          <p:nvPr>
            <p:ph type="sldNum" sz="quarter" idx="12"/>
          </p:nvPr>
        </p:nvSpPr>
        <p:spPr/>
        <p:txBody>
          <a:bodyPr/>
          <a:lstStyle/>
          <a:p>
            <a:r>
              <a:rPr lang="en-US" dirty="0" smtClean="0"/>
              <a:t>22</a:t>
            </a:r>
            <a:endParaRPr lang="en-US" dirty="0"/>
          </a:p>
        </p:txBody>
      </p:sp>
      <p:sp>
        <p:nvSpPr>
          <p:cNvPr id="9" name="Title 1"/>
          <p:cNvSpPr>
            <a:spLocks noGrp="1"/>
          </p:cNvSpPr>
          <p:nvPr>
            <p:ph type="title"/>
          </p:nvPr>
        </p:nvSpPr>
        <p:spPr>
          <a:xfrm>
            <a:off x="228600" y="228600"/>
            <a:ext cx="8686800" cy="1143000"/>
          </a:xfrm>
        </p:spPr>
        <p:txBody>
          <a:bodyPr>
            <a:noAutofit/>
          </a:bodyPr>
          <a:lstStyle/>
          <a:p>
            <a:r>
              <a:rPr lang="en-US" sz="3400" dirty="0" smtClean="0"/>
              <a:t>Physical consequences of a </a:t>
            </a:r>
            <a:br>
              <a:rPr lang="en-US" sz="3400" dirty="0" smtClean="0"/>
            </a:br>
            <a:r>
              <a:rPr lang="en-US" sz="3400" dirty="0" smtClean="0"/>
              <a:t>gauge-invariant quantum theory: </a:t>
            </a:r>
            <a:br>
              <a:rPr lang="en-US" sz="3400" dirty="0" smtClean="0"/>
            </a:br>
            <a:r>
              <a:rPr lang="en-US" sz="3400" dirty="0" err="1" smtClean="0"/>
              <a:t>Aharonov-Bohm</a:t>
            </a:r>
            <a:r>
              <a:rPr lang="en-US" sz="3400" dirty="0" smtClean="0"/>
              <a:t> (1959)</a:t>
            </a:r>
            <a:endParaRPr lang="en-US" sz="3400" dirty="0"/>
          </a:p>
        </p:txBody>
      </p:sp>
    </p:spTree>
    <p:extLst>
      <p:ext uri="{BB962C8B-B14F-4D97-AF65-F5344CB8AC3E}">
        <p14:creationId xmlns:p14="http://schemas.microsoft.com/office/powerpoint/2010/main" val="263885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p>
        </p:txBody>
      </p:sp>
      <p:sp>
        <p:nvSpPr>
          <p:cNvPr id="21" name="Footer Placeholder 2"/>
          <p:cNvSpPr>
            <a:spLocks noGrp="1"/>
          </p:cNvSpPr>
          <p:nvPr>
            <p:ph type="ftr" sz="quarter" idx="11"/>
          </p:nvPr>
        </p:nvSpPr>
        <p:spPr/>
        <p:txBody>
          <a:bodyPr/>
          <a:lstStyle/>
          <a:p>
            <a:r>
              <a:rPr lang="it-IT" smtClean="0"/>
              <a:t>Christine Aidala, CENPA Seminar, 2/1/18</a:t>
            </a:r>
            <a:endParaRPr lang="en-US" dirty="0"/>
          </a:p>
        </p:txBody>
      </p:sp>
      <p:sp>
        <p:nvSpPr>
          <p:cNvPr id="1563652" name="Text Box 4"/>
          <p:cNvSpPr txBox="1">
            <a:spLocks noChangeArrowheads="1"/>
          </p:cNvSpPr>
          <p:nvPr/>
        </p:nvSpPr>
        <p:spPr bwMode="auto">
          <a:xfrm>
            <a:off x="228600" y="1528971"/>
            <a:ext cx="4227512" cy="677108"/>
          </a:xfrm>
          <a:prstGeom prst="rect">
            <a:avLst/>
          </a:prstGeom>
          <a:noFill/>
          <a:ln w="28575">
            <a:noFill/>
            <a:miter lim="800000"/>
            <a:headEnd/>
            <a:tailEnd/>
          </a:ln>
          <a:effectLst/>
        </p:spPr>
        <p:txBody>
          <a:bodyPr wrap="square">
            <a:spAutoFit/>
          </a:bodyPr>
          <a:lstStyle/>
          <a:p>
            <a:pPr algn="ctr"/>
            <a:r>
              <a:rPr lang="en-US" sz="1900" b="1" dirty="0" smtClean="0">
                <a:solidFill>
                  <a:srgbClr val="FFFFCC"/>
                </a:solidFill>
                <a:latin typeface="Times" charset="0"/>
              </a:rPr>
              <a:t>Deep-inelastic lepton-nucleon scattering: Final-state color exchange</a:t>
            </a:r>
          </a:p>
        </p:txBody>
      </p:sp>
      <p:sp>
        <p:nvSpPr>
          <p:cNvPr id="1563653" name="Text Box 5"/>
          <p:cNvSpPr txBox="1">
            <a:spLocks noChangeArrowheads="1"/>
          </p:cNvSpPr>
          <p:nvPr/>
        </p:nvSpPr>
        <p:spPr bwMode="auto">
          <a:xfrm>
            <a:off x="4691742" y="1528971"/>
            <a:ext cx="4223658" cy="677108"/>
          </a:xfrm>
          <a:prstGeom prst="rect">
            <a:avLst/>
          </a:prstGeom>
          <a:noFill/>
          <a:ln w="28575">
            <a:noFill/>
            <a:miter lim="800000"/>
            <a:headEnd/>
            <a:tailEnd/>
          </a:ln>
          <a:effectLst/>
        </p:spPr>
        <p:txBody>
          <a:bodyPr wrap="square">
            <a:spAutoFit/>
          </a:bodyPr>
          <a:lstStyle/>
          <a:p>
            <a:pPr algn="ctr"/>
            <a:r>
              <a:rPr lang="en-US" sz="1900" b="1" dirty="0">
                <a:solidFill>
                  <a:srgbClr val="FFFFCC"/>
                </a:solidFill>
                <a:latin typeface="Times" charset="0"/>
              </a:rPr>
              <a:t>Q</a:t>
            </a:r>
            <a:r>
              <a:rPr lang="en-US" sz="1900" b="1" dirty="0" smtClean="0">
                <a:solidFill>
                  <a:srgbClr val="FFFFCC"/>
                </a:solidFill>
                <a:latin typeface="Times" charset="0"/>
              </a:rPr>
              <a:t>uark-antiquark annihilation to leptons: Initial-state color exchange</a:t>
            </a:r>
          </a:p>
        </p:txBody>
      </p:sp>
      <p:sp>
        <p:nvSpPr>
          <p:cNvPr id="12" name="Slide Number Placeholder 11"/>
          <p:cNvSpPr>
            <a:spLocks noGrp="1"/>
          </p:cNvSpPr>
          <p:nvPr>
            <p:ph type="sldNum" sz="quarter" idx="12"/>
          </p:nvPr>
        </p:nvSpPr>
        <p:spPr/>
        <p:txBody>
          <a:bodyPr/>
          <a:lstStyle/>
          <a:p>
            <a:r>
              <a:rPr lang="en-US" dirty="0" smtClean="0"/>
              <a:t>23</a:t>
            </a:r>
            <a:endParaRPr lang="en-US" dirty="0"/>
          </a:p>
        </p:txBody>
      </p:sp>
      <p:grpSp>
        <p:nvGrpSpPr>
          <p:cNvPr id="17" name="Group 16"/>
          <p:cNvGrpSpPr/>
          <p:nvPr/>
        </p:nvGrpSpPr>
        <p:grpSpPr>
          <a:xfrm>
            <a:off x="4940930" y="2209800"/>
            <a:ext cx="3898270" cy="2804489"/>
            <a:chOff x="4636472" y="1347851"/>
            <a:chExt cx="3898270" cy="2804489"/>
          </a:xfrm>
        </p:grpSpPr>
        <p:sp>
          <p:nvSpPr>
            <p:cNvPr id="18" name="Rectangle 17"/>
            <p:cNvSpPr/>
            <p:nvPr/>
          </p:nvSpPr>
          <p:spPr>
            <a:xfrm>
              <a:off x="4648200" y="1430975"/>
              <a:ext cx="3880641"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636472" y="1347851"/>
              <a:ext cx="3898270" cy="2780740"/>
              <a:chOff x="11944494" y="30090165"/>
              <a:chExt cx="4599985" cy="3982490"/>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2244" y="30811077"/>
                <a:ext cx="3960147" cy="24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002245" y="30090165"/>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3" name="TextBox 22"/>
              <p:cNvSpPr txBox="1"/>
              <p:nvPr/>
            </p:nvSpPr>
            <p:spPr>
              <a:xfrm>
                <a:off x="15266015" y="30547365"/>
                <a:ext cx="1278464" cy="925655"/>
              </a:xfrm>
              <a:prstGeom prst="rect">
                <a:avLst/>
              </a:prstGeom>
              <a:noFill/>
            </p:spPr>
            <p:txBody>
              <a:bodyPr wrap="none" rtlCol="0">
                <a:spAutoFit/>
              </a:bodyPr>
              <a:lstStyle/>
              <a:p>
                <a:r>
                  <a:rPr lang="en-US" dirty="0" smtClean="0"/>
                  <a:t>produced</a:t>
                </a:r>
              </a:p>
              <a:p>
                <a:r>
                  <a:rPr lang="en-US" dirty="0" smtClean="0"/>
                  <a:t>positron</a:t>
                </a:r>
                <a:endParaRPr lang="en-US" dirty="0"/>
              </a:p>
            </p:txBody>
          </p:sp>
          <p:sp>
            <p:nvSpPr>
              <p:cNvPr id="24" name="TextBox 23"/>
              <p:cNvSpPr txBox="1"/>
              <p:nvPr/>
            </p:nvSpPr>
            <p:spPr>
              <a:xfrm>
                <a:off x="15259050" y="32883902"/>
                <a:ext cx="1278464" cy="925655"/>
              </a:xfrm>
              <a:prstGeom prst="rect">
                <a:avLst/>
              </a:prstGeom>
              <a:noFill/>
            </p:spPr>
            <p:txBody>
              <a:bodyPr wrap="none" rtlCol="0">
                <a:spAutoFit/>
              </a:bodyPr>
              <a:lstStyle/>
              <a:p>
                <a:r>
                  <a:rPr lang="en-US" dirty="0" smtClean="0"/>
                  <a:t>produced</a:t>
                </a:r>
              </a:p>
              <a:p>
                <a:r>
                  <a:rPr lang="en-US" dirty="0" smtClean="0"/>
                  <a:t>electron</a:t>
                </a:r>
                <a:endParaRPr lang="en-US" dirty="0"/>
              </a:p>
            </p:txBody>
          </p:sp>
          <p:sp>
            <p:nvSpPr>
              <p:cNvPr id="25" name="TextBox 24"/>
              <p:cNvSpPr txBox="1"/>
              <p:nvPr/>
            </p:nvSpPr>
            <p:spPr>
              <a:xfrm>
                <a:off x="12001501"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6" name="TextBox 25"/>
              <p:cNvSpPr txBox="1"/>
              <p:nvPr/>
            </p:nvSpPr>
            <p:spPr>
              <a:xfrm>
                <a:off x="11950631" y="32105025"/>
                <a:ext cx="1147893" cy="705262"/>
              </a:xfrm>
              <a:prstGeom prst="rect">
                <a:avLst/>
              </a:prstGeom>
              <a:noFill/>
            </p:spPr>
            <p:txBody>
              <a:bodyPr wrap="square" rtlCol="0">
                <a:spAutoFit/>
              </a:bodyPr>
              <a:lstStyle/>
              <a:p>
                <a:r>
                  <a:rPr lang="en-US" sz="1300" dirty="0" smtClean="0"/>
                  <a:t>scattering </a:t>
                </a:r>
              </a:p>
              <a:p>
                <a:r>
                  <a:rPr lang="en-US" sz="1300" dirty="0" smtClean="0"/>
                  <a:t>quark</a:t>
                </a:r>
                <a:endParaRPr lang="en-US" sz="1300" dirty="0"/>
              </a:p>
            </p:txBody>
          </p:sp>
          <p:sp>
            <p:nvSpPr>
              <p:cNvPr id="27" name="TextBox 26"/>
              <p:cNvSpPr txBox="1"/>
              <p:nvPr/>
            </p:nvSpPr>
            <p:spPr>
              <a:xfrm>
                <a:off x="11944494" y="31466290"/>
                <a:ext cx="1147893" cy="705262"/>
              </a:xfrm>
              <a:prstGeom prst="rect">
                <a:avLst/>
              </a:prstGeom>
              <a:noFill/>
            </p:spPr>
            <p:txBody>
              <a:bodyPr wrap="square" rtlCol="0">
                <a:spAutoFit/>
              </a:bodyPr>
              <a:lstStyle/>
              <a:p>
                <a:r>
                  <a:rPr lang="en-US" sz="1300" dirty="0" smtClean="0"/>
                  <a:t>scattering</a:t>
                </a:r>
              </a:p>
              <a:p>
                <a:r>
                  <a:rPr lang="en-US" sz="1300" dirty="0" smtClean="0"/>
                  <a:t>antiquark</a:t>
                </a:r>
                <a:endParaRPr lang="en-US" sz="1300" dirty="0"/>
              </a:p>
            </p:txBody>
          </p:sp>
          <p:sp>
            <p:nvSpPr>
              <p:cNvPr id="28" name="TextBox 27"/>
              <p:cNvSpPr txBox="1"/>
              <p:nvPr/>
            </p:nvSpPr>
            <p:spPr>
              <a:xfrm>
                <a:off x="13182600" y="30342440"/>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sp>
            <p:nvSpPr>
              <p:cNvPr id="29" name="TextBox 28"/>
              <p:cNvSpPr txBox="1"/>
              <p:nvPr/>
            </p:nvSpPr>
            <p:spPr>
              <a:xfrm>
                <a:off x="13182600" y="33037046"/>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grpSp>
      </p:grpSp>
      <p:grpSp>
        <p:nvGrpSpPr>
          <p:cNvPr id="30" name="Group 29"/>
          <p:cNvGrpSpPr/>
          <p:nvPr/>
        </p:nvGrpSpPr>
        <p:grpSpPr>
          <a:xfrm>
            <a:off x="304458" y="2233548"/>
            <a:ext cx="3671040" cy="2797567"/>
            <a:chOff x="0" y="1371599"/>
            <a:chExt cx="3671040" cy="2797567"/>
          </a:xfrm>
        </p:grpSpPr>
        <p:sp>
          <p:nvSpPr>
            <p:cNvPr id="31" name="Rectangle 30"/>
            <p:cNvSpPr/>
            <p:nvPr/>
          </p:nvSpPr>
          <p:spPr>
            <a:xfrm>
              <a:off x="0" y="1447801"/>
              <a:ext cx="3552159"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1371599"/>
              <a:ext cx="3671040" cy="2797566"/>
              <a:chOff x="16955244" y="30066067"/>
              <a:chExt cx="4331852" cy="4006588"/>
            </a:xfrm>
          </p:grpSpPr>
          <p:pic>
            <p:nvPicPr>
              <p:cNvPr id="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3450" y="30746562"/>
                <a:ext cx="3981550" cy="251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7080503" y="30089403"/>
                <a:ext cx="1233294" cy="925655"/>
              </a:xfrm>
              <a:prstGeom prst="rect">
                <a:avLst/>
              </a:prstGeom>
              <a:noFill/>
            </p:spPr>
            <p:txBody>
              <a:bodyPr wrap="none" rtlCol="0">
                <a:spAutoFit/>
              </a:bodyPr>
              <a:lstStyle/>
              <a:p>
                <a:r>
                  <a:rPr lang="en-US" dirty="0" smtClean="0"/>
                  <a:t>incoming</a:t>
                </a:r>
              </a:p>
              <a:p>
                <a:r>
                  <a:rPr lang="en-US" dirty="0" smtClean="0"/>
                  <a:t>electron</a:t>
                </a:r>
                <a:endParaRPr lang="en-US" dirty="0"/>
              </a:p>
            </p:txBody>
          </p:sp>
          <p:sp>
            <p:nvSpPr>
              <p:cNvPr id="35" name="TextBox 34"/>
              <p:cNvSpPr txBox="1"/>
              <p:nvPr/>
            </p:nvSpPr>
            <p:spPr>
              <a:xfrm>
                <a:off x="19899902" y="30066067"/>
                <a:ext cx="1246913" cy="925655"/>
              </a:xfrm>
              <a:prstGeom prst="rect">
                <a:avLst/>
              </a:prstGeom>
              <a:noFill/>
            </p:spPr>
            <p:txBody>
              <a:bodyPr wrap="none" rtlCol="0">
                <a:spAutoFit/>
              </a:bodyPr>
              <a:lstStyle/>
              <a:p>
                <a:r>
                  <a:rPr lang="en-US" dirty="0" smtClean="0"/>
                  <a:t>scattered</a:t>
                </a:r>
              </a:p>
              <a:p>
                <a:r>
                  <a:rPr lang="en-US" dirty="0" smtClean="0"/>
                  <a:t>electron</a:t>
                </a:r>
                <a:endParaRPr lang="en-US" dirty="0"/>
              </a:p>
            </p:txBody>
          </p:sp>
          <p:sp>
            <p:nvSpPr>
              <p:cNvPr id="36" name="TextBox 35"/>
              <p:cNvSpPr txBox="1"/>
              <p:nvPr/>
            </p:nvSpPr>
            <p:spPr>
              <a:xfrm>
                <a:off x="16955244"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37" name="TextBox 36"/>
              <p:cNvSpPr txBox="1"/>
              <p:nvPr/>
            </p:nvSpPr>
            <p:spPr>
              <a:xfrm>
                <a:off x="17597307" y="31703038"/>
                <a:ext cx="1147893" cy="749340"/>
              </a:xfrm>
              <a:prstGeom prst="rect">
                <a:avLst/>
              </a:prstGeom>
              <a:noFill/>
            </p:spPr>
            <p:txBody>
              <a:bodyPr wrap="square" rtlCol="0">
                <a:spAutoFit/>
              </a:bodyPr>
              <a:lstStyle/>
              <a:p>
                <a:r>
                  <a:rPr lang="en-US" sz="1400" dirty="0" smtClean="0"/>
                  <a:t>scattering </a:t>
                </a:r>
              </a:p>
              <a:p>
                <a:r>
                  <a:rPr lang="en-US" sz="1400" dirty="0" smtClean="0"/>
                  <a:t>quark</a:t>
                </a:r>
                <a:endParaRPr lang="en-US" sz="1400" dirty="0"/>
              </a:p>
            </p:txBody>
          </p:sp>
          <p:sp>
            <p:nvSpPr>
              <p:cNvPr id="38" name="TextBox 37"/>
              <p:cNvSpPr txBox="1"/>
              <p:nvPr/>
            </p:nvSpPr>
            <p:spPr>
              <a:xfrm>
                <a:off x="18110130" y="32884646"/>
                <a:ext cx="1452693" cy="338553"/>
              </a:xfrm>
              <a:prstGeom prst="rect">
                <a:avLst/>
              </a:prstGeom>
              <a:noFill/>
            </p:spPr>
            <p:txBody>
              <a:bodyPr wrap="square" rtlCol="0">
                <a:spAutoFit/>
              </a:bodyPr>
              <a:lstStyle/>
              <a:p>
                <a:r>
                  <a:rPr lang="en-US" sz="1600" dirty="0"/>
                  <a:t>p</a:t>
                </a:r>
                <a:r>
                  <a:rPr lang="en-US" sz="1600" dirty="0" smtClean="0"/>
                  <a:t>roton remnant</a:t>
                </a:r>
                <a:endParaRPr lang="en-US" sz="1600" dirty="0"/>
              </a:p>
            </p:txBody>
          </p:sp>
          <p:sp>
            <p:nvSpPr>
              <p:cNvPr id="39" name="TextBox 38"/>
              <p:cNvSpPr txBox="1"/>
              <p:nvPr/>
            </p:nvSpPr>
            <p:spPr>
              <a:xfrm>
                <a:off x="20139203" y="31703038"/>
                <a:ext cx="1147893" cy="749340"/>
              </a:xfrm>
              <a:prstGeom prst="rect">
                <a:avLst/>
              </a:prstGeom>
              <a:noFill/>
            </p:spPr>
            <p:txBody>
              <a:bodyPr wrap="square" rtlCol="0">
                <a:spAutoFit/>
              </a:bodyPr>
              <a:lstStyle/>
              <a:p>
                <a:r>
                  <a:rPr lang="en-US" sz="1400" dirty="0" smtClean="0"/>
                  <a:t>scattered </a:t>
                </a:r>
              </a:p>
              <a:p>
                <a:r>
                  <a:rPr lang="en-US" sz="1400" dirty="0" smtClean="0"/>
                  <a:t>quark</a:t>
                </a:r>
                <a:endParaRPr lang="en-US" sz="1400" dirty="0"/>
              </a:p>
            </p:txBody>
          </p:sp>
        </p:grpSp>
      </p:grpSp>
      <p:sp>
        <p:nvSpPr>
          <p:cNvPr id="40" name="Rectangle 39"/>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314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28600"/>
            <a:ext cx="8229600" cy="1143000"/>
          </a:xfrm>
        </p:spPr>
        <p:txBody>
          <a:bodyPr>
            <a:noAutofit/>
          </a:bodyPr>
          <a:lstStyle/>
          <a:p>
            <a:r>
              <a:rPr lang="en-US" sz="3200" dirty="0"/>
              <a:t>Physical consequences of a </a:t>
            </a:r>
            <a:br>
              <a:rPr lang="en-US" sz="3200" dirty="0"/>
            </a:br>
            <a:r>
              <a:rPr lang="en-US" sz="3200" dirty="0"/>
              <a:t>gauge-invariant quantum theory: </a:t>
            </a:r>
            <a:br>
              <a:rPr lang="en-US" sz="3200" dirty="0"/>
            </a:br>
            <a:r>
              <a:rPr lang="en-US" sz="3200" dirty="0" err="1"/>
              <a:t>Aharonov</a:t>
            </a:r>
            <a:r>
              <a:rPr lang="en-US" sz="3200" dirty="0"/>
              <a:t>-Bohm effect in QCD!!</a:t>
            </a:r>
          </a:p>
        </p:txBody>
      </p:sp>
      <p:sp>
        <p:nvSpPr>
          <p:cNvPr id="21" name="Footer Placeholder 2"/>
          <p:cNvSpPr>
            <a:spLocks noGrp="1"/>
          </p:cNvSpPr>
          <p:nvPr>
            <p:ph type="ftr" sz="quarter" idx="11"/>
          </p:nvPr>
        </p:nvSpPr>
        <p:spPr/>
        <p:txBody>
          <a:bodyPr/>
          <a:lstStyle/>
          <a:p>
            <a:r>
              <a:rPr lang="it-IT" smtClean="0"/>
              <a:t>Christine Aidala, CENPA Seminar, 2/1/18</a:t>
            </a:r>
            <a:endParaRPr lang="en-US" dirty="0"/>
          </a:p>
        </p:txBody>
      </p:sp>
      <p:sp>
        <p:nvSpPr>
          <p:cNvPr id="1563652" name="Text Box 4"/>
          <p:cNvSpPr txBox="1">
            <a:spLocks noChangeArrowheads="1"/>
          </p:cNvSpPr>
          <p:nvPr/>
        </p:nvSpPr>
        <p:spPr bwMode="auto">
          <a:xfrm>
            <a:off x="228600" y="1528971"/>
            <a:ext cx="4227512" cy="677108"/>
          </a:xfrm>
          <a:prstGeom prst="rect">
            <a:avLst/>
          </a:prstGeom>
          <a:noFill/>
          <a:ln w="28575">
            <a:noFill/>
            <a:miter lim="800000"/>
            <a:headEnd/>
            <a:tailEnd/>
          </a:ln>
          <a:effectLst/>
        </p:spPr>
        <p:txBody>
          <a:bodyPr wrap="square">
            <a:spAutoFit/>
          </a:bodyPr>
          <a:lstStyle/>
          <a:p>
            <a:pPr algn="ctr"/>
            <a:r>
              <a:rPr lang="en-US" sz="1900" b="1" dirty="0" smtClean="0">
                <a:solidFill>
                  <a:srgbClr val="FFFFCC"/>
                </a:solidFill>
                <a:latin typeface="Times" charset="0"/>
              </a:rPr>
              <a:t>Deep-inelastic lepton-nucleon scattering: Final-state color exchange</a:t>
            </a:r>
          </a:p>
        </p:txBody>
      </p:sp>
      <p:sp>
        <p:nvSpPr>
          <p:cNvPr id="1563653" name="Text Box 5"/>
          <p:cNvSpPr txBox="1">
            <a:spLocks noChangeArrowheads="1"/>
          </p:cNvSpPr>
          <p:nvPr/>
        </p:nvSpPr>
        <p:spPr bwMode="auto">
          <a:xfrm>
            <a:off x="4691742" y="1528971"/>
            <a:ext cx="4223658" cy="677108"/>
          </a:xfrm>
          <a:prstGeom prst="rect">
            <a:avLst/>
          </a:prstGeom>
          <a:noFill/>
          <a:ln w="28575">
            <a:noFill/>
            <a:miter lim="800000"/>
            <a:headEnd/>
            <a:tailEnd/>
          </a:ln>
          <a:effectLst/>
        </p:spPr>
        <p:txBody>
          <a:bodyPr wrap="square">
            <a:spAutoFit/>
          </a:bodyPr>
          <a:lstStyle/>
          <a:p>
            <a:pPr algn="ctr"/>
            <a:r>
              <a:rPr lang="en-US" sz="1900" b="1" dirty="0">
                <a:solidFill>
                  <a:srgbClr val="FFFFCC"/>
                </a:solidFill>
                <a:latin typeface="Times" charset="0"/>
              </a:rPr>
              <a:t>Q</a:t>
            </a:r>
            <a:r>
              <a:rPr lang="en-US" sz="1900" b="1" dirty="0" smtClean="0">
                <a:solidFill>
                  <a:srgbClr val="FFFFCC"/>
                </a:solidFill>
                <a:latin typeface="Times" charset="0"/>
              </a:rPr>
              <a:t>uark-antiquark annihilation to leptons: Initial-state color exchange</a:t>
            </a:r>
          </a:p>
        </p:txBody>
      </p:sp>
      <p:sp>
        <p:nvSpPr>
          <p:cNvPr id="12" name="Slide Number Placeholder 11"/>
          <p:cNvSpPr>
            <a:spLocks noGrp="1"/>
          </p:cNvSpPr>
          <p:nvPr>
            <p:ph type="sldNum" sz="quarter" idx="12"/>
          </p:nvPr>
        </p:nvSpPr>
        <p:spPr/>
        <p:txBody>
          <a:bodyPr/>
          <a:lstStyle/>
          <a:p>
            <a:r>
              <a:rPr lang="en-US" dirty="0" smtClean="0"/>
              <a:t>23</a:t>
            </a:r>
            <a:endParaRPr lang="en-US" dirty="0"/>
          </a:p>
        </p:txBody>
      </p:sp>
      <p:grpSp>
        <p:nvGrpSpPr>
          <p:cNvPr id="17" name="Group 16"/>
          <p:cNvGrpSpPr/>
          <p:nvPr/>
        </p:nvGrpSpPr>
        <p:grpSpPr>
          <a:xfrm>
            <a:off x="4940930" y="2209800"/>
            <a:ext cx="3898270" cy="2804489"/>
            <a:chOff x="4636472" y="1347851"/>
            <a:chExt cx="3898270" cy="2804489"/>
          </a:xfrm>
        </p:grpSpPr>
        <p:sp>
          <p:nvSpPr>
            <p:cNvPr id="18" name="Rectangle 17"/>
            <p:cNvSpPr/>
            <p:nvPr/>
          </p:nvSpPr>
          <p:spPr>
            <a:xfrm>
              <a:off x="4648200" y="1430975"/>
              <a:ext cx="3880641"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636472" y="1347851"/>
              <a:ext cx="3898270" cy="2780740"/>
              <a:chOff x="11944494" y="30090165"/>
              <a:chExt cx="4599985" cy="3982490"/>
            </a:xfrm>
          </p:grpSpPr>
          <p:pic>
            <p:nvPicPr>
              <p:cNvPr id="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2244" y="30811077"/>
                <a:ext cx="3960147" cy="24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12002245" y="30090165"/>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3" name="TextBox 22"/>
              <p:cNvSpPr txBox="1"/>
              <p:nvPr/>
            </p:nvSpPr>
            <p:spPr>
              <a:xfrm>
                <a:off x="15266015" y="30547365"/>
                <a:ext cx="1278464" cy="925655"/>
              </a:xfrm>
              <a:prstGeom prst="rect">
                <a:avLst/>
              </a:prstGeom>
              <a:noFill/>
            </p:spPr>
            <p:txBody>
              <a:bodyPr wrap="none" rtlCol="0">
                <a:spAutoFit/>
              </a:bodyPr>
              <a:lstStyle/>
              <a:p>
                <a:r>
                  <a:rPr lang="en-US" dirty="0" smtClean="0"/>
                  <a:t>produced</a:t>
                </a:r>
              </a:p>
              <a:p>
                <a:r>
                  <a:rPr lang="en-US" dirty="0" smtClean="0"/>
                  <a:t>positron</a:t>
                </a:r>
                <a:endParaRPr lang="en-US" dirty="0"/>
              </a:p>
            </p:txBody>
          </p:sp>
          <p:sp>
            <p:nvSpPr>
              <p:cNvPr id="24" name="TextBox 23"/>
              <p:cNvSpPr txBox="1"/>
              <p:nvPr/>
            </p:nvSpPr>
            <p:spPr>
              <a:xfrm>
                <a:off x="15259050" y="32883902"/>
                <a:ext cx="1278464" cy="925655"/>
              </a:xfrm>
              <a:prstGeom prst="rect">
                <a:avLst/>
              </a:prstGeom>
              <a:noFill/>
            </p:spPr>
            <p:txBody>
              <a:bodyPr wrap="none" rtlCol="0">
                <a:spAutoFit/>
              </a:bodyPr>
              <a:lstStyle/>
              <a:p>
                <a:r>
                  <a:rPr lang="en-US" dirty="0" smtClean="0"/>
                  <a:t>produced</a:t>
                </a:r>
              </a:p>
              <a:p>
                <a:r>
                  <a:rPr lang="en-US" dirty="0" smtClean="0"/>
                  <a:t>electron</a:t>
                </a:r>
                <a:endParaRPr lang="en-US" dirty="0"/>
              </a:p>
            </p:txBody>
          </p:sp>
          <p:sp>
            <p:nvSpPr>
              <p:cNvPr id="25" name="TextBox 24"/>
              <p:cNvSpPr txBox="1"/>
              <p:nvPr/>
            </p:nvSpPr>
            <p:spPr>
              <a:xfrm>
                <a:off x="12001501"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26" name="TextBox 25"/>
              <p:cNvSpPr txBox="1"/>
              <p:nvPr/>
            </p:nvSpPr>
            <p:spPr>
              <a:xfrm>
                <a:off x="11950631" y="32105025"/>
                <a:ext cx="1147893" cy="705262"/>
              </a:xfrm>
              <a:prstGeom prst="rect">
                <a:avLst/>
              </a:prstGeom>
              <a:noFill/>
            </p:spPr>
            <p:txBody>
              <a:bodyPr wrap="square" rtlCol="0">
                <a:spAutoFit/>
              </a:bodyPr>
              <a:lstStyle/>
              <a:p>
                <a:r>
                  <a:rPr lang="en-US" sz="1300" dirty="0" smtClean="0"/>
                  <a:t>scattering </a:t>
                </a:r>
              </a:p>
              <a:p>
                <a:r>
                  <a:rPr lang="en-US" sz="1300" dirty="0" smtClean="0"/>
                  <a:t>quark</a:t>
                </a:r>
                <a:endParaRPr lang="en-US" sz="1300" dirty="0"/>
              </a:p>
            </p:txBody>
          </p:sp>
          <p:sp>
            <p:nvSpPr>
              <p:cNvPr id="27" name="TextBox 26"/>
              <p:cNvSpPr txBox="1"/>
              <p:nvPr/>
            </p:nvSpPr>
            <p:spPr>
              <a:xfrm>
                <a:off x="11944494" y="31466290"/>
                <a:ext cx="1147893" cy="705262"/>
              </a:xfrm>
              <a:prstGeom prst="rect">
                <a:avLst/>
              </a:prstGeom>
              <a:noFill/>
            </p:spPr>
            <p:txBody>
              <a:bodyPr wrap="square" rtlCol="0">
                <a:spAutoFit/>
              </a:bodyPr>
              <a:lstStyle/>
              <a:p>
                <a:r>
                  <a:rPr lang="en-US" sz="1300" dirty="0" smtClean="0"/>
                  <a:t>scattering</a:t>
                </a:r>
              </a:p>
              <a:p>
                <a:r>
                  <a:rPr lang="en-US" sz="1300" dirty="0" smtClean="0"/>
                  <a:t>antiquark</a:t>
                </a:r>
                <a:endParaRPr lang="en-US" sz="1300" dirty="0"/>
              </a:p>
            </p:txBody>
          </p:sp>
          <p:sp>
            <p:nvSpPr>
              <p:cNvPr id="28" name="TextBox 27"/>
              <p:cNvSpPr txBox="1"/>
              <p:nvPr/>
            </p:nvSpPr>
            <p:spPr>
              <a:xfrm>
                <a:off x="13182600" y="30342440"/>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sp>
            <p:nvSpPr>
              <p:cNvPr id="29" name="TextBox 28"/>
              <p:cNvSpPr txBox="1"/>
              <p:nvPr/>
            </p:nvSpPr>
            <p:spPr>
              <a:xfrm>
                <a:off x="13182600" y="33037046"/>
                <a:ext cx="1452693" cy="749340"/>
              </a:xfrm>
              <a:prstGeom prst="rect">
                <a:avLst/>
              </a:prstGeom>
              <a:noFill/>
            </p:spPr>
            <p:txBody>
              <a:bodyPr wrap="square" rtlCol="0">
                <a:spAutoFit/>
              </a:bodyPr>
              <a:lstStyle/>
              <a:p>
                <a:r>
                  <a:rPr lang="en-US" sz="1400" dirty="0"/>
                  <a:t>p</a:t>
                </a:r>
                <a:r>
                  <a:rPr lang="en-US" sz="1400" dirty="0" smtClean="0"/>
                  <a:t>roton remnant</a:t>
                </a:r>
                <a:endParaRPr lang="en-US" sz="1400" dirty="0"/>
              </a:p>
            </p:txBody>
          </p:sp>
        </p:grpSp>
      </p:grpSp>
      <p:grpSp>
        <p:nvGrpSpPr>
          <p:cNvPr id="30" name="Group 29"/>
          <p:cNvGrpSpPr/>
          <p:nvPr/>
        </p:nvGrpSpPr>
        <p:grpSpPr>
          <a:xfrm>
            <a:off x="304458" y="2233548"/>
            <a:ext cx="3671040" cy="2797567"/>
            <a:chOff x="0" y="1371599"/>
            <a:chExt cx="3671040" cy="2797567"/>
          </a:xfrm>
        </p:grpSpPr>
        <p:sp>
          <p:nvSpPr>
            <p:cNvPr id="31" name="Rectangle 30"/>
            <p:cNvSpPr/>
            <p:nvPr/>
          </p:nvSpPr>
          <p:spPr>
            <a:xfrm>
              <a:off x="0" y="1447801"/>
              <a:ext cx="3552159" cy="2721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0" y="1371599"/>
              <a:ext cx="3671040" cy="2797566"/>
              <a:chOff x="16955244" y="30066067"/>
              <a:chExt cx="4331852" cy="4006588"/>
            </a:xfrm>
          </p:grpSpPr>
          <p:pic>
            <p:nvPicPr>
              <p:cNvPr id="3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73450" y="30746562"/>
                <a:ext cx="3981550" cy="2519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TextBox 33"/>
              <p:cNvSpPr txBox="1"/>
              <p:nvPr/>
            </p:nvSpPr>
            <p:spPr>
              <a:xfrm>
                <a:off x="17080503" y="30089403"/>
                <a:ext cx="1233294" cy="925655"/>
              </a:xfrm>
              <a:prstGeom prst="rect">
                <a:avLst/>
              </a:prstGeom>
              <a:noFill/>
            </p:spPr>
            <p:txBody>
              <a:bodyPr wrap="none" rtlCol="0">
                <a:spAutoFit/>
              </a:bodyPr>
              <a:lstStyle/>
              <a:p>
                <a:r>
                  <a:rPr lang="en-US" dirty="0" smtClean="0"/>
                  <a:t>incoming</a:t>
                </a:r>
              </a:p>
              <a:p>
                <a:r>
                  <a:rPr lang="en-US" dirty="0" smtClean="0"/>
                  <a:t>electron</a:t>
                </a:r>
                <a:endParaRPr lang="en-US" dirty="0"/>
              </a:p>
            </p:txBody>
          </p:sp>
          <p:sp>
            <p:nvSpPr>
              <p:cNvPr id="35" name="TextBox 34"/>
              <p:cNvSpPr txBox="1"/>
              <p:nvPr/>
            </p:nvSpPr>
            <p:spPr>
              <a:xfrm>
                <a:off x="19899902" y="30066067"/>
                <a:ext cx="1246913" cy="925655"/>
              </a:xfrm>
              <a:prstGeom prst="rect">
                <a:avLst/>
              </a:prstGeom>
              <a:noFill/>
            </p:spPr>
            <p:txBody>
              <a:bodyPr wrap="none" rtlCol="0">
                <a:spAutoFit/>
              </a:bodyPr>
              <a:lstStyle/>
              <a:p>
                <a:r>
                  <a:rPr lang="en-US" dirty="0" smtClean="0"/>
                  <a:t>scattered</a:t>
                </a:r>
              </a:p>
              <a:p>
                <a:r>
                  <a:rPr lang="en-US" dirty="0" smtClean="0"/>
                  <a:t>electron</a:t>
                </a:r>
                <a:endParaRPr lang="en-US" dirty="0"/>
              </a:p>
            </p:txBody>
          </p:sp>
          <p:sp>
            <p:nvSpPr>
              <p:cNvPr id="36" name="TextBox 35"/>
              <p:cNvSpPr txBox="1"/>
              <p:nvPr/>
            </p:nvSpPr>
            <p:spPr>
              <a:xfrm>
                <a:off x="16955244" y="33147000"/>
                <a:ext cx="1256556" cy="925655"/>
              </a:xfrm>
              <a:prstGeom prst="rect">
                <a:avLst/>
              </a:prstGeom>
              <a:noFill/>
            </p:spPr>
            <p:txBody>
              <a:bodyPr wrap="square" rtlCol="0">
                <a:spAutoFit/>
              </a:bodyPr>
              <a:lstStyle/>
              <a:p>
                <a:r>
                  <a:rPr lang="en-US" dirty="0"/>
                  <a:t>i</a:t>
                </a:r>
                <a:r>
                  <a:rPr lang="en-US" dirty="0" smtClean="0"/>
                  <a:t>ncoming proton</a:t>
                </a:r>
                <a:endParaRPr lang="en-US" dirty="0"/>
              </a:p>
            </p:txBody>
          </p:sp>
          <p:sp>
            <p:nvSpPr>
              <p:cNvPr id="37" name="TextBox 36"/>
              <p:cNvSpPr txBox="1"/>
              <p:nvPr/>
            </p:nvSpPr>
            <p:spPr>
              <a:xfrm>
                <a:off x="17597307" y="31703038"/>
                <a:ext cx="1147893" cy="749340"/>
              </a:xfrm>
              <a:prstGeom prst="rect">
                <a:avLst/>
              </a:prstGeom>
              <a:noFill/>
            </p:spPr>
            <p:txBody>
              <a:bodyPr wrap="square" rtlCol="0">
                <a:spAutoFit/>
              </a:bodyPr>
              <a:lstStyle/>
              <a:p>
                <a:r>
                  <a:rPr lang="en-US" sz="1400" dirty="0" smtClean="0"/>
                  <a:t>scattering </a:t>
                </a:r>
              </a:p>
              <a:p>
                <a:r>
                  <a:rPr lang="en-US" sz="1400" dirty="0" smtClean="0"/>
                  <a:t>quark</a:t>
                </a:r>
                <a:endParaRPr lang="en-US" sz="1400" dirty="0"/>
              </a:p>
            </p:txBody>
          </p:sp>
          <p:sp>
            <p:nvSpPr>
              <p:cNvPr id="38" name="TextBox 37"/>
              <p:cNvSpPr txBox="1"/>
              <p:nvPr/>
            </p:nvSpPr>
            <p:spPr>
              <a:xfrm>
                <a:off x="18110130" y="32884646"/>
                <a:ext cx="1452693" cy="338553"/>
              </a:xfrm>
              <a:prstGeom prst="rect">
                <a:avLst/>
              </a:prstGeom>
              <a:noFill/>
            </p:spPr>
            <p:txBody>
              <a:bodyPr wrap="square" rtlCol="0">
                <a:spAutoFit/>
              </a:bodyPr>
              <a:lstStyle/>
              <a:p>
                <a:r>
                  <a:rPr lang="en-US" sz="1600" dirty="0"/>
                  <a:t>p</a:t>
                </a:r>
                <a:r>
                  <a:rPr lang="en-US" sz="1600" dirty="0" smtClean="0"/>
                  <a:t>roton remnant</a:t>
                </a:r>
                <a:endParaRPr lang="en-US" sz="1600" dirty="0"/>
              </a:p>
            </p:txBody>
          </p:sp>
          <p:sp>
            <p:nvSpPr>
              <p:cNvPr id="39" name="TextBox 38"/>
              <p:cNvSpPr txBox="1"/>
              <p:nvPr/>
            </p:nvSpPr>
            <p:spPr>
              <a:xfrm>
                <a:off x="20139203" y="31703038"/>
                <a:ext cx="1147893" cy="749340"/>
              </a:xfrm>
              <a:prstGeom prst="rect">
                <a:avLst/>
              </a:prstGeom>
              <a:noFill/>
            </p:spPr>
            <p:txBody>
              <a:bodyPr wrap="square" rtlCol="0">
                <a:spAutoFit/>
              </a:bodyPr>
              <a:lstStyle/>
              <a:p>
                <a:r>
                  <a:rPr lang="en-US" sz="1400" dirty="0" smtClean="0"/>
                  <a:t>scattered </a:t>
                </a:r>
              </a:p>
              <a:p>
                <a:r>
                  <a:rPr lang="en-US" sz="1400" dirty="0" smtClean="0"/>
                  <a:t>quark</a:t>
                </a:r>
                <a:endParaRPr lang="en-US" sz="1400" dirty="0"/>
              </a:p>
            </p:txBody>
          </p:sp>
        </p:grpSp>
      </p:grpSp>
      <p:sp>
        <p:nvSpPr>
          <p:cNvPr id="40" name="Rectangle 39"/>
          <p:cNvSpPr/>
          <p:nvPr/>
        </p:nvSpPr>
        <p:spPr>
          <a:xfrm>
            <a:off x="2258704" y="5188803"/>
            <a:ext cx="4648200" cy="830997"/>
          </a:xfrm>
          <a:prstGeom prst="rect">
            <a:avLst/>
          </a:prstGeom>
        </p:spPr>
        <p:txBody>
          <a:bodyPr wrap="square">
            <a:spAutoFit/>
          </a:bodyPr>
          <a:lstStyle/>
          <a:p>
            <a:r>
              <a:rPr lang="en-US" sz="2400" dirty="0" smtClean="0">
                <a:solidFill>
                  <a:srgbClr val="FFFFCC"/>
                </a:solidFill>
                <a:latin typeface="Times New Roman" panose="02020603050405020304" pitchFamily="18" charset="0"/>
                <a:cs typeface="Times New Roman" panose="02020603050405020304" pitchFamily="18" charset="0"/>
              </a:rPr>
              <a:t>See e.g. </a:t>
            </a:r>
            <a:r>
              <a:rPr lang="en-US" sz="2400" dirty="0" err="1" smtClean="0">
                <a:solidFill>
                  <a:srgbClr val="FFFFCC"/>
                </a:solidFill>
                <a:latin typeface="Times New Roman" panose="02020603050405020304" pitchFamily="18" charset="0"/>
                <a:cs typeface="Times New Roman" panose="02020603050405020304" pitchFamily="18" charset="0"/>
              </a:rPr>
              <a:t>Pijlman</a:t>
            </a:r>
            <a:r>
              <a:rPr lang="en-US" sz="2400" dirty="0" smtClean="0">
                <a:solidFill>
                  <a:srgbClr val="FFFFCC"/>
                </a:solidFill>
                <a:latin typeface="Times New Roman" panose="02020603050405020304" pitchFamily="18" charset="0"/>
                <a:cs typeface="Times New Roman" panose="02020603050405020304" pitchFamily="18" charset="0"/>
              </a:rPr>
              <a:t>, </a:t>
            </a:r>
            <a:r>
              <a:rPr lang="en-US" sz="2400" dirty="0" err="1" smtClean="0">
                <a:solidFill>
                  <a:srgbClr val="FFFFCC"/>
                </a:solidFill>
                <a:latin typeface="Times New Roman" panose="02020603050405020304" pitchFamily="18" charset="0"/>
                <a:cs typeface="Times New Roman" panose="02020603050405020304" pitchFamily="18" charset="0"/>
              </a:rPr>
              <a:t>hep-ph</a:t>
            </a:r>
            <a:r>
              <a:rPr lang="en-US" sz="2400" dirty="0" smtClean="0">
                <a:solidFill>
                  <a:srgbClr val="FFFFCC"/>
                </a:solidFill>
                <a:latin typeface="Times New Roman" panose="02020603050405020304" pitchFamily="18" charset="0"/>
                <a:cs typeface="Times New Roman" panose="02020603050405020304" pitchFamily="18" charset="0"/>
              </a:rPr>
              <a:t>/0604226 </a:t>
            </a:r>
            <a:r>
              <a:rPr lang="en-US" sz="2400" dirty="0">
                <a:solidFill>
                  <a:srgbClr val="FFFFCC"/>
                </a:solidFill>
                <a:latin typeface="Times New Roman" panose="02020603050405020304" pitchFamily="18" charset="0"/>
                <a:cs typeface="Times New Roman" panose="02020603050405020304" pitchFamily="18" charset="0"/>
              </a:rPr>
              <a:t> </a:t>
            </a:r>
            <a:endParaRPr lang="en-US" sz="2400" dirty="0" smtClean="0">
              <a:solidFill>
                <a:srgbClr val="FFFFCC"/>
              </a:solidFill>
              <a:latin typeface="Times New Roman" panose="02020603050405020304" pitchFamily="18" charset="0"/>
              <a:cs typeface="Times New Roman" panose="02020603050405020304" pitchFamily="18" charset="0"/>
            </a:endParaRPr>
          </a:p>
          <a:p>
            <a:r>
              <a:rPr lang="en-US" sz="2400" dirty="0" smtClean="0">
                <a:solidFill>
                  <a:srgbClr val="FFFFCC"/>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a:t>
            </a:r>
            <a:r>
              <a:rPr lang="en-US" sz="2400" dirty="0" smtClean="0">
                <a:solidFill>
                  <a:srgbClr val="FFFFCC"/>
                </a:solidFill>
                <a:latin typeface="Times New Roman" panose="02020603050405020304" pitchFamily="18" charset="0"/>
                <a:cs typeface="Times New Roman" panose="02020603050405020304" pitchFamily="18" charset="0"/>
              </a:rPr>
              <a:t>Sivers, arXiv:1109.2521</a:t>
            </a:r>
            <a:endParaRPr lang="en-US" sz="2400" dirty="0">
              <a:solidFill>
                <a:srgbClr val="FFFFCC"/>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1197444" y="3216057"/>
            <a:ext cx="6852460" cy="3108543"/>
          </a:xfrm>
          <a:prstGeom prst="rect">
            <a:avLst/>
          </a:prstGeom>
          <a:solidFill>
            <a:srgbClr val="00FFFF"/>
          </a:solidFill>
          <a:ln>
            <a:solidFill>
              <a:schemeClr val="tx1"/>
            </a:solidFill>
          </a:ln>
        </p:spPr>
        <p:txBody>
          <a:bodyPr wrap="square">
            <a:spAutoFit/>
          </a:bodyPr>
          <a:lstStyle/>
          <a:p>
            <a:pPr algn="ctr"/>
            <a:r>
              <a:rPr lang="en-US" sz="2800" i="1" dirty="0">
                <a:solidFill>
                  <a:schemeClr val="tx1"/>
                </a:solidFill>
                <a:latin typeface="Times New Roman" panose="02020603050405020304" pitchFamily="18" charset="0"/>
                <a:cs typeface="Times New Roman" pitchFamily="18" charset="0"/>
              </a:rPr>
              <a:t>Simplicity of these two processes: </a:t>
            </a:r>
          </a:p>
          <a:p>
            <a:pPr algn="ctr"/>
            <a:r>
              <a:rPr lang="en-US" sz="2800" i="1" dirty="0">
                <a:solidFill>
                  <a:schemeClr val="tx1"/>
                </a:solidFill>
                <a:latin typeface="Times New Roman" panose="02020603050405020304" pitchFamily="18" charset="0"/>
                <a:cs typeface="Times New Roman" pitchFamily="18" charset="0"/>
              </a:rPr>
              <a:t>Abelian vs. non-Abelian nature of the gauge group doesn’t play a </a:t>
            </a:r>
            <a:r>
              <a:rPr lang="en-US" sz="2800" i="1" dirty="0" smtClean="0">
                <a:solidFill>
                  <a:schemeClr val="tx1"/>
                </a:solidFill>
                <a:latin typeface="Times New Roman" panose="02020603050405020304" pitchFamily="18" charset="0"/>
                <a:cs typeface="Times New Roman" pitchFamily="18" charset="0"/>
              </a:rPr>
              <a:t>role</a:t>
            </a:r>
            <a:r>
              <a:rPr lang="en-US" sz="2800" i="1" dirty="0">
                <a:solidFill>
                  <a:schemeClr val="tx1"/>
                </a:solidFill>
                <a:latin typeface="Times New Roman" panose="02020603050405020304" pitchFamily="18" charset="0"/>
                <a:cs typeface="Times New Roman" pitchFamily="18" charset="0"/>
              </a:rPr>
              <a:t>.</a:t>
            </a:r>
          </a:p>
          <a:p>
            <a:pPr algn="ctr"/>
            <a:endParaRPr lang="en-US" sz="2800" i="1" dirty="0" smtClean="0">
              <a:solidFill>
                <a:schemeClr val="tx1"/>
              </a:solidFill>
              <a:latin typeface="Times New Roman" panose="02020603050405020304" pitchFamily="18" charset="0"/>
              <a:cs typeface="Times New Roman" pitchFamily="18" charset="0"/>
            </a:endParaRPr>
          </a:p>
          <a:p>
            <a:pPr algn="ctr"/>
            <a:r>
              <a:rPr lang="en-US" sz="2800" i="1" dirty="0" smtClean="0">
                <a:solidFill>
                  <a:schemeClr val="tx1"/>
                </a:solidFill>
                <a:latin typeface="Times New Roman" panose="02020603050405020304" pitchFamily="18" charset="0"/>
                <a:cs typeface="Times New Roman" pitchFamily="18" charset="0"/>
              </a:rPr>
              <a:t>BUT: In QCD e</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xpect additional, new effects due to specific </a:t>
            </a:r>
            <a:r>
              <a:rPr lang="en-US" sz="2800" i="1" u="sng" dirty="0" smtClean="0">
                <a:solidFill>
                  <a:schemeClr val="tx1"/>
                </a:solidFill>
                <a:latin typeface="Times New Roman" panose="02020603050405020304" pitchFamily="18" charset="0"/>
                <a:cs typeface="Times New Roman" pitchFamily="18" charset="0"/>
                <a:sym typeface="Wingdings" panose="05000000000000000000" pitchFamily="2" charset="2"/>
              </a:rPr>
              <a:t>non-Abelian</a:t>
            </a:r>
            <a:r>
              <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rPr>
              <a:t> nature of the gauge group  gluon self-coupling</a:t>
            </a:r>
          </a:p>
        </p:txBody>
      </p:sp>
    </p:spTree>
    <p:extLst>
      <p:ext uri="{BB962C8B-B14F-4D97-AF65-F5344CB8AC3E}">
        <p14:creationId xmlns:p14="http://schemas.microsoft.com/office/powerpoint/2010/main" val="3772529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524000"/>
            <a:ext cx="5562600" cy="4525963"/>
          </a:xfrm>
        </p:spPr>
        <p:txBody>
          <a:bodyPr>
            <a:normAutofit lnSpcReduction="10000"/>
          </a:bodyPr>
          <a:lstStyle/>
          <a:p>
            <a:pPr marL="342900" lvl="1" indent="-342900">
              <a:buFontTx/>
              <a:buChar char="•"/>
            </a:pPr>
            <a:r>
              <a:rPr lang="en-US" dirty="0"/>
              <a:t>2010: </a:t>
            </a:r>
            <a:r>
              <a:rPr lang="en-US" dirty="0" smtClean="0"/>
              <a:t>T.C. Rogers </a:t>
            </a:r>
            <a:r>
              <a:rPr lang="en-US" dirty="0"/>
              <a:t>and </a:t>
            </a:r>
            <a:r>
              <a:rPr lang="en-US" dirty="0" smtClean="0"/>
              <a:t>P. Mulders predict </a:t>
            </a:r>
            <a:r>
              <a:rPr lang="en-US" i="1" dirty="0"/>
              <a:t>color </a:t>
            </a:r>
            <a:r>
              <a:rPr lang="en-US" i="1" dirty="0" smtClean="0"/>
              <a:t>entanglement </a:t>
            </a:r>
            <a:r>
              <a:rPr lang="en-US" dirty="0" smtClean="0"/>
              <a:t>in processes </a:t>
            </a:r>
            <a:r>
              <a:rPr lang="en-US" dirty="0"/>
              <a:t>involving </a:t>
            </a:r>
            <a:r>
              <a:rPr lang="en-US" dirty="0" smtClean="0"/>
              <a:t>proton-proton </a:t>
            </a:r>
            <a:r>
              <a:rPr lang="en-US" dirty="0"/>
              <a:t>production of </a:t>
            </a:r>
            <a:r>
              <a:rPr lang="en-US" dirty="0" smtClean="0"/>
              <a:t>QCD bound states </a:t>
            </a:r>
            <a:r>
              <a:rPr lang="en-US" dirty="0"/>
              <a:t>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colliding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ext uri="{D42A27DB-BD31-4B8C-83A1-F6EECF244321}">
                <p14:modId xmlns:p14="http://schemas.microsoft.com/office/powerpoint/2010/main" val="2891086111"/>
              </p:ext>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10867"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495800"/>
            <a:ext cx="3310523" cy="923330"/>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presence of both.</a:t>
            </a:r>
            <a:endParaRPr lang="en-US" dirty="0">
              <a:solidFill>
                <a:srgbClr val="FFFFCC"/>
              </a:solidFill>
            </a:endParaRPr>
          </a:p>
        </p:txBody>
      </p:sp>
      <p:sp>
        <p:nvSpPr>
          <p:cNvPr id="10" name="Rectangle 9"/>
          <p:cNvSpPr/>
          <p:nvPr/>
        </p:nvSpPr>
        <p:spPr>
          <a:xfrm>
            <a:off x="6091714" y="3295471"/>
            <a:ext cx="2212465" cy="353943"/>
          </a:xfrm>
          <a:prstGeom prst="rect">
            <a:avLst/>
          </a:prstGeom>
        </p:spPr>
        <p:txBody>
          <a:bodyPr wrap="none">
            <a:spAutoFit/>
          </a:bodyPr>
          <a:lstStyle/>
          <a:p>
            <a:r>
              <a:rPr lang="en-US" sz="1700" dirty="0" smtClean="0">
                <a:solidFill>
                  <a:schemeClr val="tx1"/>
                </a:solidFill>
              </a:rPr>
              <a:t>PRD 81, 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r>
              <a:rPr lang="en-US" dirty="0" smtClean="0"/>
              <a:t>24</a:t>
            </a:r>
            <a:endParaRPr lang="en-US" dirty="0"/>
          </a:p>
        </p:txBody>
      </p:sp>
    </p:spTree>
    <p:extLst>
      <p:ext uri="{BB962C8B-B14F-4D97-AF65-F5344CB8AC3E}">
        <p14:creationId xmlns:p14="http://schemas.microsoft.com/office/powerpoint/2010/main" val="104313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90600"/>
          </a:xfrm>
        </p:spPr>
        <p:txBody>
          <a:bodyPr>
            <a:normAutofit fontScale="90000"/>
          </a:bodyPr>
          <a:lstStyle/>
          <a:p>
            <a:r>
              <a:rPr lang="en-US" dirty="0" smtClean="0"/>
              <a:t>QCD </a:t>
            </a:r>
            <a:r>
              <a:rPr lang="en-US" dirty="0" err="1" smtClean="0"/>
              <a:t>Aharonov-Bohm</a:t>
            </a:r>
            <a:r>
              <a:rPr lang="en-US" dirty="0" smtClean="0"/>
              <a:t> effect: </a:t>
            </a:r>
            <a:br>
              <a:rPr lang="en-US" dirty="0" smtClean="0"/>
            </a:br>
            <a:r>
              <a:rPr lang="en-US" dirty="0" smtClean="0"/>
              <a:t>Color entanglement</a:t>
            </a:r>
            <a:endParaRPr lang="en-US" dirty="0"/>
          </a:p>
        </p:txBody>
      </p:sp>
      <p:sp>
        <p:nvSpPr>
          <p:cNvPr id="3" name="Content Placeholder 2"/>
          <p:cNvSpPr>
            <a:spLocks noGrp="1"/>
          </p:cNvSpPr>
          <p:nvPr>
            <p:ph idx="1"/>
          </p:nvPr>
        </p:nvSpPr>
        <p:spPr>
          <a:xfrm>
            <a:off x="152400" y="1524000"/>
            <a:ext cx="5562600" cy="4525963"/>
          </a:xfrm>
        </p:spPr>
        <p:txBody>
          <a:bodyPr>
            <a:normAutofit lnSpcReduction="10000"/>
          </a:bodyPr>
          <a:lstStyle/>
          <a:p>
            <a:pPr marL="342900" lvl="1" indent="-342900">
              <a:buFontTx/>
              <a:buChar char="•"/>
            </a:pPr>
            <a:r>
              <a:rPr lang="en-US" dirty="0"/>
              <a:t>2010: </a:t>
            </a:r>
            <a:r>
              <a:rPr lang="en-US" dirty="0" smtClean="0"/>
              <a:t>T.C. Rogers </a:t>
            </a:r>
            <a:r>
              <a:rPr lang="en-US" dirty="0"/>
              <a:t>and </a:t>
            </a:r>
            <a:r>
              <a:rPr lang="en-US" dirty="0" smtClean="0"/>
              <a:t>P. Mulders predict </a:t>
            </a:r>
            <a:r>
              <a:rPr lang="en-US" i="1" dirty="0"/>
              <a:t>color </a:t>
            </a:r>
            <a:r>
              <a:rPr lang="en-US" i="1" dirty="0" smtClean="0"/>
              <a:t>entanglement </a:t>
            </a:r>
            <a:r>
              <a:rPr lang="en-US" dirty="0" smtClean="0"/>
              <a:t>in processes </a:t>
            </a:r>
            <a:r>
              <a:rPr lang="en-US" dirty="0"/>
              <a:t>involving </a:t>
            </a:r>
            <a:r>
              <a:rPr lang="en-US" dirty="0" smtClean="0"/>
              <a:t>proton-proton </a:t>
            </a:r>
            <a:r>
              <a:rPr lang="en-US" dirty="0"/>
              <a:t>production of </a:t>
            </a:r>
            <a:r>
              <a:rPr lang="en-US" dirty="0" smtClean="0"/>
              <a:t>QCD bound states </a:t>
            </a:r>
            <a:r>
              <a:rPr lang="en-US" dirty="0"/>
              <a:t>if </a:t>
            </a:r>
            <a:r>
              <a:rPr lang="en-US" dirty="0" smtClean="0"/>
              <a:t>quark </a:t>
            </a:r>
            <a:r>
              <a:rPr lang="en-US" dirty="0"/>
              <a:t>transverse momentum taken into </a:t>
            </a:r>
            <a:r>
              <a:rPr lang="en-US" dirty="0" smtClean="0"/>
              <a:t>account</a:t>
            </a:r>
          </a:p>
          <a:p>
            <a:pPr marL="342900" lvl="1" indent="-342900">
              <a:buFontTx/>
              <a:buChar char="•"/>
            </a:pPr>
            <a:r>
              <a:rPr lang="en-US" dirty="0" smtClean="0"/>
              <a:t>Quarks become correlated </a:t>
            </a:r>
            <a:r>
              <a:rPr lang="en-US" i="1" dirty="0" smtClean="0"/>
              <a:t>across</a:t>
            </a:r>
            <a:r>
              <a:rPr lang="en-US" dirty="0" smtClean="0"/>
              <a:t> the two colliding protons</a:t>
            </a:r>
          </a:p>
          <a:p>
            <a:pPr marL="342900" lvl="1" indent="-342900">
              <a:buFontTx/>
              <a:buChar char="•"/>
            </a:pPr>
            <a:r>
              <a:rPr lang="en-US" dirty="0" smtClean="0"/>
              <a:t>Consequence </a:t>
            </a:r>
            <a:r>
              <a:rPr lang="en-US" dirty="0"/>
              <a:t>of QCD specifically as a </a:t>
            </a:r>
            <a:r>
              <a:rPr lang="en-US" b="1" i="1" dirty="0"/>
              <a:t>non-Abelian</a:t>
            </a:r>
            <a:r>
              <a:rPr lang="en-US" dirty="0"/>
              <a:t> gauge </a:t>
            </a:r>
            <a:r>
              <a:rPr lang="en-US" dirty="0" smtClean="0"/>
              <a:t>theory!</a:t>
            </a:r>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pic>
        <p:nvPicPr>
          <p:cNvPr id="193537" name="Picture 1"/>
          <p:cNvPicPr>
            <a:picLocks noChangeAspect="1" noChangeArrowheads="1"/>
          </p:cNvPicPr>
          <p:nvPr/>
        </p:nvPicPr>
        <p:blipFill>
          <a:blip r:embed="rId4" cstate="print"/>
          <a:srcRect/>
          <a:stretch>
            <a:fillRect/>
          </a:stretch>
        </p:blipFill>
        <p:spPr bwMode="auto">
          <a:xfrm>
            <a:off x="5943600" y="1314271"/>
            <a:ext cx="3000375" cy="2362200"/>
          </a:xfrm>
          <a:prstGeom prst="rect">
            <a:avLst/>
          </a:prstGeom>
          <a:noFill/>
          <a:ln w="9525">
            <a:noFill/>
            <a:miter lim="800000"/>
            <a:headEnd/>
            <a:tailEnd/>
          </a:ln>
        </p:spPr>
      </p:pic>
      <p:graphicFrame>
        <p:nvGraphicFramePr>
          <p:cNvPr id="8" name="Object 7"/>
          <p:cNvGraphicFramePr>
            <a:graphicFrameLocks noChangeAspect="1"/>
          </p:cNvGraphicFramePr>
          <p:nvPr>
            <p:extLst/>
          </p:nvPr>
        </p:nvGraphicFramePr>
        <p:xfrm>
          <a:off x="6324600" y="3905071"/>
          <a:ext cx="2311400" cy="488950"/>
        </p:xfrm>
        <a:graphic>
          <a:graphicData uri="http://schemas.openxmlformats.org/presentationml/2006/ole">
            <mc:AlternateContent xmlns:mc="http://schemas.openxmlformats.org/markup-compatibility/2006">
              <mc:Choice xmlns:v="urn:schemas-microsoft-com:vml" Requires="v">
                <p:oleObj spid="_x0000_s68634" name="Equation" r:id="rId5" imgW="1244520" imgH="215640" progId="Equation.3">
                  <p:embed/>
                </p:oleObj>
              </mc:Choice>
              <mc:Fallback>
                <p:oleObj name="Equation" r:id="rId5" imgW="124452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905071"/>
                        <a:ext cx="2311400" cy="488950"/>
                      </a:xfrm>
                      <a:prstGeom prst="rect">
                        <a:avLst/>
                      </a:prstGeom>
                      <a:solidFill>
                        <a:schemeClr val="bg1"/>
                      </a:solidFill>
                    </p:spPr>
                  </p:pic>
                </p:oleObj>
              </mc:Fallback>
            </mc:AlternateContent>
          </a:graphicData>
        </a:graphic>
      </p:graphicFrame>
      <p:sp>
        <p:nvSpPr>
          <p:cNvPr id="9" name="TextBox 8"/>
          <p:cNvSpPr txBox="1"/>
          <p:nvPr/>
        </p:nvSpPr>
        <p:spPr>
          <a:xfrm>
            <a:off x="5791200" y="4495800"/>
            <a:ext cx="3310523" cy="923330"/>
          </a:xfrm>
          <a:prstGeom prst="rect">
            <a:avLst/>
          </a:prstGeom>
          <a:noFill/>
        </p:spPr>
        <p:txBody>
          <a:bodyPr wrap="square" rtlCol="0">
            <a:spAutoFit/>
          </a:bodyPr>
          <a:lstStyle/>
          <a:p>
            <a:r>
              <a:rPr lang="en-US" dirty="0" smtClean="0">
                <a:solidFill>
                  <a:srgbClr val="FFFFCC"/>
                </a:solidFill>
              </a:rPr>
              <a:t>Color flow can’t be described as flow in the two gluons separately.  Requires presence of both.</a:t>
            </a:r>
            <a:endParaRPr lang="en-US" dirty="0">
              <a:solidFill>
                <a:srgbClr val="FFFFCC"/>
              </a:solidFill>
            </a:endParaRPr>
          </a:p>
        </p:txBody>
      </p:sp>
      <p:sp>
        <p:nvSpPr>
          <p:cNvPr id="10" name="Rectangle 9"/>
          <p:cNvSpPr/>
          <p:nvPr/>
        </p:nvSpPr>
        <p:spPr>
          <a:xfrm>
            <a:off x="6091714" y="3295471"/>
            <a:ext cx="2212465" cy="353943"/>
          </a:xfrm>
          <a:prstGeom prst="rect">
            <a:avLst/>
          </a:prstGeom>
        </p:spPr>
        <p:txBody>
          <a:bodyPr wrap="none">
            <a:spAutoFit/>
          </a:bodyPr>
          <a:lstStyle/>
          <a:p>
            <a:r>
              <a:rPr lang="en-US" sz="1700" dirty="0" smtClean="0">
                <a:solidFill>
                  <a:schemeClr val="tx1"/>
                </a:solidFill>
              </a:rPr>
              <a:t>PRD 81, 094006 (2010)</a:t>
            </a:r>
            <a:endParaRPr lang="en-US" sz="1700" dirty="0">
              <a:solidFill>
                <a:schemeClr val="tx1"/>
              </a:solidFill>
            </a:endParaRPr>
          </a:p>
        </p:txBody>
      </p:sp>
      <p:sp>
        <p:nvSpPr>
          <p:cNvPr id="5" name="Slide Number Placeholder 4"/>
          <p:cNvSpPr>
            <a:spLocks noGrp="1"/>
          </p:cNvSpPr>
          <p:nvPr>
            <p:ph type="sldNum" sz="quarter" idx="12"/>
          </p:nvPr>
        </p:nvSpPr>
        <p:spPr/>
        <p:txBody>
          <a:bodyPr/>
          <a:lstStyle/>
          <a:p>
            <a:r>
              <a:rPr lang="en-US" dirty="0" smtClean="0"/>
              <a:t>24</a:t>
            </a:r>
            <a:endParaRPr lang="en-US" dirty="0"/>
          </a:p>
        </p:txBody>
      </p:sp>
      <p:sp>
        <p:nvSpPr>
          <p:cNvPr id="11" name="Rectangle 10"/>
          <p:cNvSpPr/>
          <p:nvPr/>
        </p:nvSpPr>
        <p:spPr>
          <a:xfrm>
            <a:off x="1197444" y="5647997"/>
            <a:ext cx="6852460" cy="954107"/>
          </a:xfrm>
          <a:prstGeom prst="rect">
            <a:avLst/>
          </a:prstGeom>
          <a:solidFill>
            <a:srgbClr val="00FFFF"/>
          </a:solidFill>
          <a:ln>
            <a:solidFill>
              <a:schemeClr val="tx1"/>
            </a:solidFill>
          </a:ln>
        </p:spPr>
        <p:txBody>
          <a:bodyPr wrap="square">
            <a:spAutoFit/>
          </a:bodyPr>
          <a:lstStyle/>
          <a:p>
            <a:pPr algn="ctr"/>
            <a:r>
              <a:rPr lang="en-US" sz="2800" i="1" dirty="0" smtClean="0">
                <a:solidFill>
                  <a:schemeClr val="tx1"/>
                </a:solidFill>
                <a:latin typeface="Times New Roman" panose="02020603050405020304" pitchFamily="18" charset="0"/>
                <a:cs typeface="Times New Roman" pitchFamily="18" charset="0"/>
              </a:rPr>
              <a:t>Huge transverse spin asymmetries in </a:t>
            </a:r>
            <a:r>
              <a:rPr lang="en-US" sz="2800" i="1" dirty="0" err="1" smtClean="0">
                <a:solidFill>
                  <a:schemeClr val="tx1"/>
                </a:solidFill>
                <a:latin typeface="Times New Roman" panose="02020603050405020304" pitchFamily="18" charset="0"/>
                <a:cs typeface="Times New Roman" pitchFamily="18" charset="0"/>
              </a:rPr>
              <a:t>p+p</a:t>
            </a:r>
            <a:r>
              <a:rPr lang="en-US" sz="2800" i="1" dirty="0" smtClean="0">
                <a:solidFill>
                  <a:schemeClr val="tx1"/>
                </a:solidFill>
                <a:latin typeface="Times New Roman" panose="02020603050405020304" pitchFamily="18" charset="0"/>
                <a:cs typeface="Times New Roman" pitchFamily="18" charset="0"/>
              </a:rPr>
              <a:t> a color entanglement effect??</a:t>
            </a:r>
            <a:endParaRPr lang="en-US" sz="2800" i="1" dirty="0" smtClean="0">
              <a:solidFill>
                <a:schemeClr val="tx1"/>
              </a:solidFill>
              <a:latin typeface="Times New Roman" panose="02020603050405020304"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409851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for evidence of color entanglement at RHIC</a:t>
            </a:r>
            <a:endParaRPr lang="en-US" dirty="0"/>
          </a:p>
        </p:txBody>
      </p:sp>
      <p:sp>
        <p:nvSpPr>
          <p:cNvPr id="3" name="Content Placeholder 2"/>
          <p:cNvSpPr>
            <a:spLocks noGrp="1"/>
          </p:cNvSpPr>
          <p:nvPr>
            <p:ph idx="1"/>
          </p:nvPr>
        </p:nvSpPr>
        <p:spPr>
          <a:xfrm>
            <a:off x="457200" y="1600200"/>
            <a:ext cx="3962400" cy="4525963"/>
          </a:xfrm>
        </p:spPr>
        <p:txBody>
          <a:bodyPr>
            <a:normAutofit fontScale="62500" lnSpcReduction="20000"/>
          </a:bodyPr>
          <a:lstStyle/>
          <a:p>
            <a:r>
              <a:rPr lang="en-US" dirty="0" smtClean="0"/>
              <a:t>Need observable sensitive to a nonperturbative momentum scale</a:t>
            </a:r>
          </a:p>
          <a:p>
            <a:pPr lvl="1"/>
            <a:r>
              <a:rPr lang="en-US" dirty="0" smtClean="0"/>
              <a:t>Nearly back-to-back particle production</a:t>
            </a:r>
          </a:p>
          <a:p>
            <a:r>
              <a:rPr lang="en-US" dirty="0" smtClean="0"/>
              <a:t>Need 2 initial QCD bound states</a:t>
            </a:r>
          </a:p>
          <a:p>
            <a:pPr lvl="1"/>
            <a:r>
              <a:rPr lang="en-US" dirty="0"/>
              <a:t>c</a:t>
            </a:r>
            <a:r>
              <a:rPr lang="en-US" dirty="0" smtClean="0"/>
              <a:t>olor exchange between a scattering quark and remnant of other proton </a:t>
            </a:r>
          </a:p>
          <a:p>
            <a:r>
              <a:rPr lang="en-US" dirty="0"/>
              <a:t>A</a:t>
            </a:r>
            <a:r>
              <a:rPr lang="en-US" dirty="0" smtClean="0"/>
              <a:t>nd at least 1 final QCD bound state</a:t>
            </a:r>
          </a:p>
          <a:p>
            <a:pPr lvl="1"/>
            <a:r>
              <a:rPr lang="en-US" dirty="0" smtClean="0"/>
              <a:t>exchange between scattered quark and either remnant</a:t>
            </a:r>
          </a:p>
          <a:p>
            <a:pPr marL="0" indent="0">
              <a:buNone/>
            </a:pPr>
            <a:endParaRPr lang="en-US" dirty="0" smtClean="0">
              <a:sym typeface="Wingdings" panose="05000000000000000000" pitchFamily="2" charset="2"/>
            </a:endParaRPr>
          </a:p>
          <a:p>
            <a:pPr marL="0" indent="0">
              <a:buNone/>
            </a:pPr>
            <a:r>
              <a:rPr lang="en-US" dirty="0" smtClean="0">
                <a:sym typeface="Wingdings" panose="05000000000000000000" pitchFamily="2" charset="2"/>
              </a:rPr>
              <a:t> In </a:t>
            </a:r>
            <a:r>
              <a:rPr lang="en-US" dirty="0" err="1" smtClean="0">
                <a:sym typeface="Wingdings" panose="05000000000000000000" pitchFamily="2" charset="2"/>
              </a:rPr>
              <a:t>p+p</a:t>
            </a:r>
            <a:r>
              <a:rPr lang="en-US" dirty="0" smtClean="0">
                <a:sym typeface="Wingdings" panose="05000000000000000000" pitchFamily="2" charset="2"/>
              </a:rPr>
              <a:t> collisions, measure out-of-plane momentum component in nearly back-to-back photon-hadron and hadron-hadron production</a:t>
            </a:r>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25</a:t>
            </a:r>
            <a:endParaRPr lang="en-US" dirty="0"/>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900" y="1824038"/>
            <a:ext cx="4331300" cy="320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2180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Out-of-plane momentum component distributions</a:t>
            </a:r>
            <a:endParaRPr lang="en-US" dirty="0"/>
          </a:p>
        </p:txBody>
      </p:sp>
      <p:sp>
        <p:nvSpPr>
          <p:cNvPr id="3" name="Content Placeholder 2"/>
          <p:cNvSpPr>
            <a:spLocks noGrp="1"/>
          </p:cNvSpPr>
          <p:nvPr>
            <p:ph idx="1"/>
          </p:nvPr>
        </p:nvSpPr>
        <p:spPr>
          <a:xfrm>
            <a:off x="0" y="1600200"/>
            <a:ext cx="3886200" cy="4525963"/>
          </a:xfrm>
        </p:spPr>
        <p:txBody>
          <a:bodyPr>
            <a:normAutofit fontScale="92500" lnSpcReduction="20000"/>
          </a:bodyPr>
          <a:lstStyle/>
          <a:p>
            <a:r>
              <a:rPr lang="en-US" dirty="0" smtClean="0"/>
              <a:t>Clear two-component distribution</a:t>
            </a:r>
          </a:p>
          <a:p>
            <a:pPr lvl="1"/>
            <a:r>
              <a:rPr lang="en-US" dirty="0" smtClean="0"/>
              <a:t>Gaussian near 0— nonperturbative transverse momentum</a:t>
            </a:r>
          </a:p>
          <a:p>
            <a:pPr lvl="1"/>
            <a:r>
              <a:rPr lang="en-US" dirty="0" smtClean="0"/>
              <a:t>Power-law at large p</a:t>
            </a:r>
            <a:r>
              <a:rPr lang="en-US" baseline="-25000" dirty="0" smtClean="0"/>
              <a:t>out</a:t>
            </a:r>
            <a:r>
              <a:rPr lang="en-US" dirty="0" smtClean="0"/>
              <a:t>—kicks from hard (perturbative) gluon radiation</a:t>
            </a:r>
          </a:p>
          <a:p>
            <a:r>
              <a:rPr lang="en-US" dirty="0" smtClean="0"/>
              <a:t>Different colors </a:t>
            </a:r>
            <a:r>
              <a:rPr lang="en-US" dirty="0" smtClean="0">
                <a:sym typeface="Wingdings" panose="05000000000000000000" pitchFamily="2" charset="2"/>
              </a:rPr>
              <a:t> different bins in hard interaction scale</a:t>
            </a:r>
            <a:endParaRPr lang="en-US" dirty="0" smtClean="0"/>
          </a:p>
          <a:p>
            <a:pPr lvl="1"/>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26</a:t>
            </a:r>
            <a:endParaRPr lang="en-US" dirty="0"/>
          </a:p>
        </p:txBody>
      </p:sp>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38326"/>
            <a:ext cx="5181600" cy="3222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962400" y="5105400"/>
            <a:ext cx="4876800" cy="646331"/>
          </a:xfrm>
          <a:prstGeom prst="rect">
            <a:avLst/>
          </a:prstGeom>
          <a:noFill/>
        </p:spPr>
        <p:txBody>
          <a:bodyPr wrap="square" rtlCol="0">
            <a:spAutoFit/>
          </a:bodyPr>
          <a:lstStyle/>
          <a:p>
            <a:r>
              <a:rPr lang="en-US" dirty="0" smtClean="0">
                <a:solidFill>
                  <a:srgbClr val="FFFFCC"/>
                </a:solidFill>
              </a:rPr>
              <a:t>Curves are fits to Gaussian and Kaplan functions, not calculations!</a:t>
            </a:r>
            <a:endParaRPr lang="en-US" dirty="0">
              <a:solidFill>
                <a:srgbClr val="FFFFCC"/>
              </a:solidFill>
            </a:endParaRPr>
          </a:p>
        </p:txBody>
      </p:sp>
      <p:sp>
        <p:nvSpPr>
          <p:cNvPr id="7" name="Rectangle 6"/>
          <p:cNvSpPr/>
          <p:nvPr/>
        </p:nvSpPr>
        <p:spPr>
          <a:xfrm>
            <a:off x="5873609" y="1459468"/>
            <a:ext cx="2279791" cy="369332"/>
          </a:xfrm>
          <a:prstGeom prst="rect">
            <a:avLst/>
          </a:prstGeom>
        </p:spPr>
        <p:txBody>
          <a:bodyPr wrap="none">
            <a:spAutoFit/>
          </a:bodyPr>
          <a:lstStyle/>
          <a:p>
            <a:r>
              <a:rPr lang="en-US" dirty="0">
                <a:solidFill>
                  <a:srgbClr val="FFFFCC"/>
                </a:solidFill>
              </a:rPr>
              <a:t>PRD95, 072002 (2017)</a:t>
            </a:r>
            <a:endParaRPr lang="en-US" dirty="0"/>
          </a:p>
        </p:txBody>
      </p:sp>
    </p:spTree>
    <p:extLst>
      <p:ext uri="{BB962C8B-B14F-4D97-AF65-F5344CB8AC3E}">
        <p14:creationId xmlns:p14="http://schemas.microsoft.com/office/powerpoint/2010/main" val="566908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Look at </a:t>
            </a:r>
            <a:r>
              <a:rPr lang="en-US" sz="3200" b="1" dirty="0" smtClean="0"/>
              <a:t>evolution</a:t>
            </a:r>
            <a:r>
              <a:rPr lang="en-US" sz="3200" dirty="0" smtClean="0"/>
              <a:t> of nonperturbative transverse momentum widths with hard scale (Q</a:t>
            </a:r>
            <a:r>
              <a:rPr lang="en-US" sz="3200" baseline="30000" dirty="0" smtClean="0"/>
              <a:t>2</a:t>
            </a:r>
            <a:r>
              <a:rPr lang="en-US" sz="3200" dirty="0" smtClean="0"/>
              <a:t>)</a:t>
            </a:r>
            <a:endParaRPr lang="en-US" sz="3200" dirty="0"/>
          </a:p>
        </p:txBody>
      </p:sp>
      <p:sp>
        <p:nvSpPr>
          <p:cNvPr id="3" name="Content Placeholder 2"/>
          <p:cNvSpPr>
            <a:spLocks noGrp="1"/>
          </p:cNvSpPr>
          <p:nvPr>
            <p:ph idx="1"/>
          </p:nvPr>
        </p:nvSpPr>
        <p:spPr>
          <a:xfrm>
            <a:off x="457200" y="1371600"/>
            <a:ext cx="8229600" cy="2478813"/>
          </a:xfrm>
        </p:spPr>
        <p:txBody>
          <a:bodyPr>
            <a:normAutofit fontScale="70000" lnSpcReduction="20000"/>
          </a:bodyPr>
          <a:lstStyle/>
          <a:p>
            <a:r>
              <a:rPr lang="en-US" dirty="0"/>
              <a:t>P</a:t>
            </a:r>
            <a:r>
              <a:rPr lang="en-US" dirty="0" smtClean="0"/>
              <a:t>roof of factorization (i.e. no entanglement) for processes sensitive to nonperturbative transverse momentum directly predicts that nonperturbative transverse momentum widths </a:t>
            </a:r>
            <a:r>
              <a:rPr lang="en-US" i="1" dirty="0" smtClean="0"/>
              <a:t>increase</a:t>
            </a:r>
            <a:r>
              <a:rPr lang="en-US" dirty="0" smtClean="0"/>
              <a:t> as a function of the hard scattering energy scale</a:t>
            </a:r>
          </a:p>
          <a:p>
            <a:pPr lvl="1"/>
            <a:r>
              <a:rPr lang="en-US" dirty="0" smtClean="0"/>
              <a:t>Increased phase space for gluon radiation</a:t>
            </a:r>
          </a:p>
          <a:p>
            <a:r>
              <a:rPr lang="en-US" dirty="0" smtClean="0"/>
              <a:t>Confirmed experimentally in semi-inclusive deep-inelastic lepton-nucleon scattering (left) and quark-antiquark annihilation to leptons (right)</a:t>
            </a:r>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27</a:t>
            </a:r>
            <a:endParaRPr lang="en-US" dirty="0"/>
          </a:p>
        </p:txBody>
      </p:sp>
      <p:sp>
        <p:nvSpPr>
          <p:cNvPr id="10" name="Rectangle 9"/>
          <p:cNvSpPr/>
          <p:nvPr/>
        </p:nvSpPr>
        <p:spPr>
          <a:xfrm>
            <a:off x="457200" y="2819400"/>
            <a:ext cx="8439913" cy="2971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6581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Look at </a:t>
            </a:r>
            <a:r>
              <a:rPr lang="en-US" sz="3200" b="1" dirty="0" smtClean="0"/>
              <a:t>evolution</a:t>
            </a:r>
            <a:r>
              <a:rPr lang="en-US" sz="3200" dirty="0" smtClean="0"/>
              <a:t> of nonperturbative transverse momentum widths with hard scale (Q</a:t>
            </a:r>
            <a:r>
              <a:rPr lang="en-US" sz="3200" baseline="30000" dirty="0" smtClean="0"/>
              <a:t>2</a:t>
            </a:r>
            <a:r>
              <a:rPr lang="en-US" sz="3200" dirty="0" smtClean="0"/>
              <a:t>)</a:t>
            </a:r>
            <a:endParaRPr lang="en-US" sz="3200" dirty="0"/>
          </a:p>
        </p:txBody>
      </p:sp>
      <p:sp>
        <p:nvSpPr>
          <p:cNvPr id="3" name="Content Placeholder 2"/>
          <p:cNvSpPr>
            <a:spLocks noGrp="1"/>
          </p:cNvSpPr>
          <p:nvPr>
            <p:ph idx="1"/>
          </p:nvPr>
        </p:nvSpPr>
        <p:spPr>
          <a:xfrm>
            <a:off x="457200" y="1371600"/>
            <a:ext cx="8229600" cy="2478813"/>
          </a:xfrm>
        </p:spPr>
        <p:txBody>
          <a:bodyPr>
            <a:normAutofit fontScale="70000" lnSpcReduction="20000"/>
          </a:bodyPr>
          <a:lstStyle/>
          <a:p>
            <a:r>
              <a:rPr lang="en-US" dirty="0"/>
              <a:t>Proof of factorization </a:t>
            </a:r>
            <a:r>
              <a:rPr lang="en-US" dirty="0" smtClean="0"/>
              <a:t>(i.e. no entanglement) for </a:t>
            </a:r>
            <a:r>
              <a:rPr lang="en-US" dirty="0"/>
              <a:t>processes sensitive to nonperturbative transverse momentum directly predicts that </a:t>
            </a:r>
            <a:r>
              <a:rPr lang="en-US" dirty="0" smtClean="0"/>
              <a:t>nonperturbative </a:t>
            </a:r>
            <a:r>
              <a:rPr lang="en-US" dirty="0"/>
              <a:t>transverse momentum widths </a:t>
            </a:r>
            <a:r>
              <a:rPr lang="en-US" i="1" dirty="0"/>
              <a:t>increase</a:t>
            </a:r>
            <a:r>
              <a:rPr lang="en-US" dirty="0"/>
              <a:t> as a function of the hard scattering energy scale</a:t>
            </a:r>
          </a:p>
          <a:p>
            <a:pPr lvl="1"/>
            <a:r>
              <a:rPr lang="en-US" dirty="0" smtClean="0"/>
              <a:t>Increased phase space for gluon radiation</a:t>
            </a:r>
          </a:p>
          <a:p>
            <a:r>
              <a:rPr lang="en-US" dirty="0" smtClean="0"/>
              <a:t>Confirmed experimentally in deep-inelastic lepton-nucleon scattering (left) and quark-antiquark annihilation to leptons (right)</a:t>
            </a:r>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27</a:t>
            </a:r>
            <a:endParaRPr lang="en-US" dirty="0"/>
          </a:p>
        </p:txBody>
      </p:sp>
      <p:pic>
        <p:nvPicPr>
          <p:cNvPr id="6" name="Picture 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9711" y="3657600"/>
            <a:ext cx="3801889" cy="231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61" y="3698013"/>
            <a:ext cx="4824739" cy="216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199" y="5867400"/>
            <a:ext cx="5113511" cy="323165"/>
          </a:xfrm>
          <a:prstGeom prst="rect">
            <a:avLst/>
          </a:prstGeom>
          <a:noFill/>
        </p:spPr>
        <p:txBody>
          <a:bodyPr wrap="square" rtlCol="0">
            <a:spAutoFit/>
          </a:bodyPr>
          <a:lstStyle/>
          <a:p>
            <a:r>
              <a:rPr lang="en-US" sz="1500" dirty="0" smtClean="0">
                <a:solidFill>
                  <a:srgbClr val="FFFFCC"/>
                </a:solidFill>
              </a:rPr>
              <a:t>Aidala, Field, Gamberg, Rogers, Phys. Rev. D89, 094002 (2014)</a:t>
            </a:r>
            <a:endParaRPr lang="en-US" sz="1500" dirty="0">
              <a:solidFill>
                <a:srgbClr val="FFFFCC"/>
              </a:solidFill>
            </a:endParaRPr>
          </a:p>
        </p:txBody>
      </p:sp>
      <p:sp>
        <p:nvSpPr>
          <p:cNvPr id="9" name="TextBox 8"/>
          <p:cNvSpPr txBox="1"/>
          <p:nvPr/>
        </p:nvSpPr>
        <p:spPr>
          <a:xfrm>
            <a:off x="5070411" y="5955268"/>
            <a:ext cx="4454589" cy="323165"/>
          </a:xfrm>
          <a:prstGeom prst="rect">
            <a:avLst/>
          </a:prstGeom>
          <a:noFill/>
        </p:spPr>
        <p:txBody>
          <a:bodyPr wrap="square" rtlCol="0">
            <a:spAutoFit/>
          </a:bodyPr>
          <a:lstStyle/>
          <a:p>
            <a:r>
              <a:rPr lang="en-US" sz="1500" dirty="0" err="1" smtClean="0">
                <a:solidFill>
                  <a:srgbClr val="FFFFCC"/>
                </a:solidFill>
              </a:rPr>
              <a:t>Konychev</a:t>
            </a:r>
            <a:r>
              <a:rPr lang="en-US" sz="1500" dirty="0" smtClean="0">
                <a:solidFill>
                  <a:srgbClr val="FFFFCC"/>
                </a:solidFill>
              </a:rPr>
              <a:t> + Nadolsky, Phys. Lett. B633, 710 (2006)</a:t>
            </a:r>
            <a:endParaRPr lang="en-US" sz="1500" dirty="0">
              <a:solidFill>
                <a:srgbClr val="FFFFCC"/>
              </a:solidFill>
            </a:endParaRPr>
          </a:p>
        </p:txBody>
      </p:sp>
    </p:spTree>
    <p:extLst>
      <p:ext uri="{BB962C8B-B14F-4D97-AF65-F5344CB8AC3E}">
        <p14:creationId xmlns:p14="http://schemas.microsoft.com/office/powerpoint/2010/main" val="426810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it-IT" smtClean="0"/>
              <a:t>Christine Aidala, CENPA Seminar, 2/1/18</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Quark distribution functions inside the proton: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411045"/>
            <a:chOff x="144" y="1728"/>
            <a:chExt cx="5472" cy="1565"/>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65"/>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65"/>
            </a:xfrm>
            <a:prstGeom prst="rect">
              <a:avLst/>
            </a:prstGeom>
            <a:noFill/>
            <a:ln/>
            <a:effectLst/>
          </p:spPr>
        </p:pic>
      </p:grpSp>
      <p:sp>
        <p:nvSpPr>
          <p:cNvPr id="1239046" name="Text Box 6"/>
          <p:cNvSpPr txBox="1">
            <a:spLocks noChangeArrowheads="1"/>
          </p:cNvSpPr>
          <p:nvPr/>
        </p:nvSpPr>
        <p:spPr bwMode="auto">
          <a:xfrm>
            <a:off x="1641475" y="6159112"/>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8" name="Text Box 8"/>
          <p:cNvSpPr txBox="1">
            <a:spLocks noChangeArrowheads="1"/>
          </p:cNvSpPr>
          <p:nvPr/>
        </p:nvSpPr>
        <p:spPr bwMode="auto">
          <a:xfrm>
            <a:off x="2743200" y="5946868"/>
            <a:ext cx="1600200"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49" name="Text Box 9"/>
          <p:cNvSpPr txBox="1">
            <a:spLocks noChangeArrowheads="1"/>
          </p:cNvSpPr>
          <p:nvPr/>
        </p:nvSpPr>
        <p:spPr bwMode="auto">
          <a:xfrm>
            <a:off x="4038600" y="35326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244144" y="5727412"/>
            <a:ext cx="1595056"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51" name="Text Box 11"/>
          <p:cNvSpPr txBox="1">
            <a:spLocks noChangeArrowheads="1"/>
          </p:cNvSpPr>
          <p:nvPr/>
        </p:nvSpPr>
        <p:spPr bwMode="auto">
          <a:xfrm>
            <a:off x="4191000" y="5756719"/>
            <a:ext cx="304800" cy="366713"/>
          </a:xfrm>
          <a:prstGeom prst="rect">
            <a:avLst/>
          </a:prstGeom>
          <a:solidFill>
            <a:schemeClr val="bg1"/>
          </a:solidFill>
          <a:ln w="9525">
            <a:noFill/>
            <a:miter lim="800000"/>
            <a:headEnd/>
            <a:tailEnd/>
          </a:ln>
          <a:effectLst/>
        </p:spPr>
        <p:txBody>
          <a:bodyPr>
            <a:spAutoFit/>
          </a:bodyPr>
          <a:lstStyle/>
          <a:p>
            <a:r>
              <a:rPr lang="en-US" sz="1800" dirty="0">
                <a:solidFill>
                  <a:schemeClr val="tx1"/>
                </a:solidFill>
              </a:rPr>
              <a:t>1</a:t>
            </a:r>
            <a:endParaRPr lang="en-US" sz="1800" baseline="-14000" dirty="0">
              <a:solidFill>
                <a:schemeClr val="tx1"/>
              </a:solidFill>
            </a:endParaRPr>
          </a:p>
        </p:txBody>
      </p:sp>
      <p:sp>
        <p:nvSpPr>
          <p:cNvPr id="1239052" name="Text Box 12"/>
          <p:cNvSpPr txBox="1">
            <a:spLocks noChangeArrowheads="1"/>
          </p:cNvSpPr>
          <p:nvPr/>
        </p:nvSpPr>
        <p:spPr bwMode="auto">
          <a:xfrm>
            <a:off x="8534400" y="5474208"/>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3008376" y="5751576"/>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4" name="Text Box 14"/>
          <p:cNvSpPr txBox="1">
            <a:spLocks noChangeArrowheads="1"/>
          </p:cNvSpPr>
          <p:nvPr/>
        </p:nvSpPr>
        <p:spPr bwMode="auto">
          <a:xfrm>
            <a:off x="7467600" y="5474208"/>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216775" y="3697444"/>
            <a:ext cx="160655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6" name="Text Box 16"/>
          <p:cNvSpPr txBox="1">
            <a:spLocks noChangeArrowheads="1"/>
          </p:cNvSpPr>
          <p:nvPr/>
        </p:nvSpPr>
        <p:spPr bwMode="auto">
          <a:xfrm>
            <a:off x="7543800" y="3456432"/>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7" name="Text Box 17"/>
          <p:cNvSpPr txBox="1">
            <a:spLocks noChangeArrowheads="1"/>
          </p:cNvSpPr>
          <p:nvPr/>
        </p:nvSpPr>
        <p:spPr bwMode="auto">
          <a:xfrm>
            <a:off x="8534400" y="34564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63281" y="4402265"/>
            <a:ext cx="7549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Valence</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1" name="Text Box 21"/>
          <p:cNvSpPr txBox="1">
            <a:spLocks noChangeArrowheads="1"/>
          </p:cNvSpPr>
          <p:nvPr/>
        </p:nvSpPr>
        <p:spPr bwMode="auto">
          <a:xfrm>
            <a:off x="276225" y="2145637"/>
            <a:ext cx="1305229" cy="646331"/>
          </a:xfrm>
          <a:prstGeom prst="rect">
            <a:avLst/>
          </a:prstGeom>
          <a:solidFill>
            <a:schemeClr val="bg1"/>
          </a:solidFill>
          <a:ln w="9525">
            <a:noFill/>
            <a:miter lim="800000"/>
            <a:headEnd/>
            <a:tailEnd/>
          </a:ln>
          <a:effectLst/>
        </p:spPr>
        <p:txBody>
          <a:bodyPr wrap="none">
            <a:spAutoFit/>
          </a:bodyPr>
          <a:lstStyle/>
          <a:p>
            <a:r>
              <a:rPr lang="en-US" sz="1800" dirty="0">
                <a:solidFill>
                  <a:schemeClr val="tx1"/>
                </a:solidFill>
              </a:rPr>
              <a:t>A </a:t>
            </a:r>
            <a:r>
              <a:rPr lang="en-US" sz="1800" dirty="0" smtClean="0">
                <a:solidFill>
                  <a:schemeClr val="tx1"/>
                </a:solidFill>
              </a:rPr>
              <a:t>point-like </a:t>
            </a:r>
          </a:p>
          <a:p>
            <a:r>
              <a:rPr lang="en-US" sz="1800" dirty="0" smtClean="0">
                <a:solidFill>
                  <a:schemeClr val="tx1"/>
                </a:solidFill>
              </a:rPr>
              <a:t>particle</a:t>
            </a:r>
            <a:endParaRPr lang="en-US" sz="1800" dirty="0">
              <a:solidFill>
                <a:schemeClr val="tx1"/>
              </a:solidFill>
            </a:endParaRPr>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1045414" cy="523220"/>
          </a:xfrm>
          <a:prstGeom prst="rect">
            <a:avLst/>
          </a:prstGeom>
          <a:solidFill>
            <a:schemeClr val="bg1"/>
          </a:solidFill>
          <a:ln w="9525">
            <a:noFill/>
            <a:miter lim="800000"/>
            <a:headEnd/>
            <a:tailEnd/>
          </a:ln>
          <a:effectLst/>
        </p:spPr>
        <p:txBody>
          <a:bodyPr wrap="none">
            <a:spAutoFit/>
          </a:bodyPr>
          <a:lstStyle/>
          <a:p>
            <a:r>
              <a:rPr lang="en-US" sz="1400" dirty="0"/>
              <a:t>s</a:t>
            </a:r>
            <a:r>
              <a:rPr lang="en-US" sz="1400" dirty="0" smtClean="0">
                <a:solidFill>
                  <a:schemeClr val="tx1"/>
                </a:solidFill>
              </a:rPr>
              <a:t>mall </a:t>
            </a:r>
          </a:p>
          <a:p>
            <a:r>
              <a:rPr lang="en-US" sz="1400" dirty="0" smtClean="0"/>
              <a:t>momentum</a:t>
            </a:r>
            <a:endParaRPr lang="en-US" sz="1400" dirty="0">
              <a:solidFill>
                <a:schemeClr val="tx1"/>
              </a:solidFill>
            </a:endParaRP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26106" y="4304337"/>
            <a:ext cx="448056" cy="1133856"/>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83325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52357" y="3575447"/>
            <a:ext cx="2643865" cy="553998"/>
          </a:xfrm>
          <a:prstGeom prst="rect">
            <a:avLst/>
          </a:prstGeom>
          <a:noFill/>
          <a:ln w="9525">
            <a:noFill/>
            <a:miter lim="800000"/>
            <a:headEnd/>
            <a:tailEnd/>
          </a:ln>
          <a:effectLst/>
        </p:spPr>
        <p:txBody>
          <a:bodyPr wrap="none">
            <a:spAutoFit/>
          </a:bodyPr>
          <a:lstStyle/>
          <a:p>
            <a:r>
              <a:rPr lang="en-US" sz="1500" dirty="0">
                <a:solidFill>
                  <a:schemeClr val="tx1"/>
                </a:solidFill>
              </a:rPr>
              <a:t>3 bound valence quarks </a:t>
            </a:r>
            <a:r>
              <a:rPr lang="en-US" sz="1500" dirty="0" smtClean="0"/>
              <a:t>+ some</a:t>
            </a:r>
            <a:endParaRPr lang="en-US" sz="1500" dirty="0">
              <a:solidFill>
                <a:schemeClr val="tx1"/>
              </a:solidFill>
            </a:endParaRPr>
          </a:p>
          <a:p>
            <a:r>
              <a:rPr lang="en-US" sz="1500" dirty="0" smtClean="0"/>
              <a:t>low-momentum</a:t>
            </a:r>
            <a:r>
              <a:rPr lang="en-US" sz="1500" dirty="0" smtClean="0">
                <a:solidFill>
                  <a:schemeClr val="tx1"/>
                </a:solidFill>
              </a:rPr>
              <a:t> </a:t>
            </a:r>
            <a:r>
              <a:rPr lang="en-US" sz="1500" dirty="0">
                <a:solidFill>
                  <a:schemeClr val="tx1"/>
                </a:solidFill>
              </a:rPr>
              <a:t>sea quarks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
        <p:nvSpPr>
          <p:cNvPr id="1239047" name="Text Box 7"/>
          <p:cNvSpPr txBox="1">
            <a:spLocks noChangeArrowheads="1"/>
          </p:cNvSpPr>
          <p:nvPr/>
        </p:nvSpPr>
        <p:spPr bwMode="auto">
          <a:xfrm>
            <a:off x="2738120" y="3791712"/>
            <a:ext cx="157480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9" name="Text Box 19"/>
          <p:cNvSpPr txBox="1">
            <a:spLocks noChangeArrowheads="1"/>
          </p:cNvSpPr>
          <p:nvPr/>
        </p:nvSpPr>
        <p:spPr bwMode="auto">
          <a:xfrm>
            <a:off x="7680960" y="3913632"/>
            <a:ext cx="4427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Sea</a:t>
            </a:r>
          </a:p>
        </p:txBody>
      </p:sp>
      <p:sp>
        <p:nvSpPr>
          <p:cNvPr id="5" name="Rectangle 4"/>
          <p:cNvSpPr/>
          <p:nvPr/>
        </p:nvSpPr>
        <p:spPr>
          <a:xfrm>
            <a:off x="242062" y="4084100"/>
            <a:ext cx="4235450" cy="2155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648200" y="3996679"/>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13516" y="3562437"/>
            <a:ext cx="2537435" cy="57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679950" y="1828800"/>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9888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a:spLocks noGrp="1"/>
          </p:cNvSpPr>
          <p:nvPr>
            <p:ph idx="1"/>
          </p:nvPr>
        </p:nvSpPr>
        <p:spPr>
          <a:xfrm>
            <a:off x="4648200" y="1600200"/>
            <a:ext cx="4343400" cy="3630315"/>
          </a:xfrm>
        </p:spPr>
        <p:txBody>
          <a:bodyPr>
            <a:normAutofit fontScale="77500" lnSpcReduction="20000"/>
          </a:bodyPr>
          <a:lstStyle/>
          <a:p>
            <a:r>
              <a:rPr lang="en-US" dirty="0" smtClean="0"/>
              <a:t>Measurements suggestive of quantum-correlated quarks across colliding protons?</a:t>
            </a:r>
          </a:p>
          <a:p>
            <a:endParaRPr lang="en-US" dirty="0" smtClean="0"/>
          </a:p>
          <a:p>
            <a:r>
              <a:rPr lang="en-US" dirty="0" smtClean="0"/>
              <a:t>However, correlations among measured kinematic variables make results inconclusive …</a:t>
            </a:r>
          </a:p>
          <a:p>
            <a:endParaRPr lang="en-US" dirty="0" smtClean="0"/>
          </a:p>
          <a:p>
            <a:r>
              <a:rPr lang="en-US" dirty="0" smtClean="0"/>
              <a:t>Follow-up studies underway</a:t>
            </a:r>
          </a:p>
          <a:p>
            <a:pPr lvl="1"/>
            <a:endParaRPr lang="en-US" dirty="0"/>
          </a:p>
          <a:p>
            <a:pPr lvl="1"/>
            <a:endParaRPr lang="en-US" dirty="0" smtClean="0"/>
          </a:p>
        </p:txBody>
      </p:sp>
      <p:sp>
        <p:nvSpPr>
          <p:cNvPr id="2" name="Title 1"/>
          <p:cNvSpPr>
            <a:spLocks noGrp="1"/>
          </p:cNvSpPr>
          <p:nvPr>
            <p:ph type="title"/>
          </p:nvPr>
        </p:nvSpPr>
        <p:spPr/>
        <p:txBody>
          <a:bodyPr>
            <a:noAutofit/>
          </a:bodyPr>
          <a:lstStyle/>
          <a:p>
            <a:r>
              <a:rPr lang="en-US" sz="3000" dirty="0"/>
              <a:t>N</a:t>
            </a:r>
            <a:r>
              <a:rPr lang="en-US" sz="3000" dirty="0" smtClean="0"/>
              <a:t>onperturbative momentum widths may </a:t>
            </a:r>
            <a:r>
              <a:rPr lang="en-US" sz="3000" b="1" dirty="0" smtClean="0"/>
              <a:t>decrease</a:t>
            </a:r>
            <a:r>
              <a:rPr lang="en-US" sz="3000" dirty="0" smtClean="0"/>
              <a:t> in processes where entanglement predicted??</a:t>
            </a:r>
            <a:endParaRPr lang="en-US" sz="3000"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28</a:t>
            </a:r>
            <a:endParaRPr lang="en-US" dirty="0"/>
          </a:p>
        </p:txBody>
      </p:sp>
      <p:sp>
        <p:nvSpPr>
          <p:cNvPr id="7" name="TextBox 6"/>
          <p:cNvSpPr txBox="1"/>
          <p:nvPr/>
        </p:nvSpPr>
        <p:spPr>
          <a:xfrm>
            <a:off x="304800" y="4876800"/>
            <a:ext cx="3786614" cy="369332"/>
          </a:xfrm>
          <a:prstGeom prst="rect">
            <a:avLst/>
          </a:prstGeom>
          <a:noFill/>
        </p:spPr>
        <p:txBody>
          <a:bodyPr wrap="none" rtlCol="0">
            <a:spAutoFit/>
          </a:bodyPr>
          <a:lstStyle/>
          <a:p>
            <a:r>
              <a:rPr lang="en-US" dirty="0" smtClean="0">
                <a:solidFill>
                  <a:srgbClr val="FFFFCC"/>
                </a:solidFill>
              </a:rPr>
              <a:t>PHENIX Collab., PRD95, 072002 (2017)</a:t>
            </a:r>
          </a:p>
        </p:txBody>
      </p:sp>
      <p:sp>
        <p:nvSpPr>
          <p:cNvPr id="10" name="Rectangle 9"/>
          <p:cNvSpPr/>
          <p:nvPr/>
        </p:nvSpPr>
        <p:spPr>
          <a:xfrm>
            <a:off x="760779" y="3477768"/>
            <a:ext cx="31821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62400" y="3810000"/>
            <a:ext cx="31821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28600" y="1752600"/>
            <a:ext cx="4343400" cy="3062109"/>
            <a:chOff x="152400" y="1981200"/>
            <a:chExt cx="4343400" cy="3062109"/>
          </a:xfrm>
        </p:grpSpPr>
        <p:pic>
          <p:nvPicPr>
            <p:cNvPr id="6" name="Picture 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1200"/>
              <a:ext cx="4343400" cy="3062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rot="680950">
              <a:off x="1017052" y="3390651"/>
              <a:ext cx="3182314" cy="23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360000">
              <a:off x="830408" y="3520456"/>
              <a:ext cx="3182314"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24787" y="2487168"/>
              <a:ext cx="1537413" cy="427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62200" y="2514600"/>
              <a:ext cx="182902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990600" y="5308937"/>
            <a:ext cx="7184556" cy="1015663"/>
          </a:xfrm>
          <a:prstGeom prst="rect">
            <a:avLst/>
          </a:prstGeom>
          <a:solidFill>
            <a:srgbClr val="00FFFF"/>
          </a:solidFill>
          <a:ln>
            <a:solidFill>
              <a:schemeClr val="tx1"/>
            </a:solidFill>
          </a:ln>
        </p:spPr>
        <p:txBody>
          <a:bodyPr wrap="square">
            <a:spAutoFit/>
          </a:bodyPr>
          <a:lstStyle/>
          <a:p>
            <a:pPr algn="ctr"/>
            <a:r>
              <a:rPr lang="en-US" sz="3000" i="1" dirty="0" smtClean="0">
                <a:solidFill>
                  <a:schemeClr val="tx1"/>
                </a:solidFill>
                <a:latin typeface="Times New Roman" panose="02020603050405020304" pitchFamily="18" charset="0"/>
                <a:cs typeface="Times New Roman" pitchFamily="18" charset="0"/>
              </a:rPr>
              <a:t>Discussions of other potential observables ongoing . . .</a:t>
            </a:r>
            <a:endParaRPr lang="en-US" sz="3000" i="1" dirty="0" smtClean="0">
              <a:solidFill>
                <a:schemeClr val="tx1"/>
              </a:solidFill>
              <a:latin typeface="Times New Roman" panose="02020603050405020304" pitchFamily="18" charset="0"/>
              <a:cs typeface="Times New Roman" pitchFamily="18" charset="0"/>
              <a:sym typeface="Wingdings" panose="05000000000000000000" pitchFamily="2" charset="2"/>
            </a:endParaRPr>
          </a:p>
        </p:txBody>
      </p:sp>
    </p:spTree>
    <p:extLst>
      <p:ext uri="{BB962C8B-B14F-4D97-AF65-F5344CB8AC3E}">
        <p14:creationId xmlns:p14="http://schemas.microsoft.com/office/powerpoint/2010/main" val="4141099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2355"/>
          </a:xfrm>
        </p:spPr>
        <p:txBody>
          <a:bodyPr>
            <a:normAutofit/>
          </a:bodyPr>
          <a:lstStyle/>
          <a:p>
            <a:r>
              <a:rPr lang="en-US" dirty="0" smtClean="0"/>
              <a:t>A cyclical process</a:t>
            </a:r>
            <a:endParaRPr lang="en-US" dirty="0"/>
          </a:p>
        </p:txBody>
      </p:sp>
      <p:graphicFrame>
        <p:nvGraphicFramePr>
          <p:cNvPr id="10" name="Content Placeholder 9"/>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29</a:t>
            </a:r>
            <a:endParaRPr lang="en-US" dirty="0"/>
          </a:p>
        </p:txBody>
      </p:sp>
    </p:spTree>
    <p:extLst>
      <p:ext uri="{BB962C8B-B14F-4D97-AF65-F5344CB8AC3E}">
        <p14:creationId xmlns:p14="http://schemas.microsoft.com/office/powerpoint/2010/main" val="3027369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3962400"/>
          </a:xfrm>
        </p:spPr>
        <p:txBody>
          <a:bodyPr>
            <a:normAutofit fontScale="92500" lnSpcReduction="20000"/>
          </a:bodyPr>
          <a:lstStyle/>
          <a:p>
            <a:r>
              <a:rPr lang="en-US" sz="3000" dirty="0" smtClean="0"/>
              <a:t>Early years of rewarding new era of quantitative basic research in QCD!</a:t>
            </a:r>
          </a:p>
          <a:p>
            <a:r>
              <a:rPr lang="en-US" sz="3000" dirty="0" smtClean="0"/>
              <a:t>Gradually shifting to think about QCD systems in new ways, focusing on topics/ideas/concepts that have long been familiar to the world of condensed matter and AMO physics </a:t>
            </a:r>
          </a:p>
          <a:p>
            <a:pPr lvl="1"/>
            <a:r>
              <a:rPr lang="en-US" dirty="0" smtClean="0"/>
              <a:t>All </a:t>
            </a:r>
            <a:r>
              <a:rPr lang="en-US" dirty="0"/>
              <a:t>sorts of correlations within systems and in their </a:t>
            </a:r>
            <a:r>
              <a:rPr lang="en-US" dirty="0" smtClean="0"/>
              <a:t>formation </a:t>
            </a:r>
          </a:p>
          <a:p>
            <a:pPr lvl="1"/>
            <a:r>
              <a:rPr lang="en-US" dirty="0"/>
              <a:t>Q</a:t>
            </a:r>
            <a:r>
              <a:rPr lang="en-US" dirty="0" smtClean="0"/>
              <a:t>uantum mechanical phase interference effects </a:t>
            </a:r>
          </a:p>
          <a:p>
            <a:pPr lvl="1"/>
            <a:r>
              <a:rPr lang="en-US" dirty="0"/>
              <a:t>Q</a:t>
            </a:r>
            <a:r>
              <a:rPr lang="en-US" dirty="0" smtClean="0"/>
              <a:t>uantum entangled systems</a:t>
            </a:r>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30</a:t>
            </a:r>
            <a:endParaRPr lang="en-US" dirty="0"/>
          </a:p>
        </p:txBody>
      </p:sp>
      <p:sp>
        <p:nvSpPr>
          <p:cNvPr id="6" name="Rectangle 5"/>
          <p:cNvSpPr/>
          <p:nvPr/>
        </p:nvSpPr>
        <p:spPr>
          <a:xfrm>
            <a:off x="323087" y="2057400"/>
            <a:ext cx="8439913" cy="37338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40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3962400"/>
          </a:xfrm>
        </p:spPr>
        <p:txBody>
          <a:bodyPr>
            <a:normAutofit fontScale="92500" lnSpcReduction="20000"/>
          </a:bodyPr>
          <a:lstStyle/>
          <a:p>
            <a:r>
              <a:rPr lang="en-US" sz="3000" dirty="0" smtClean="0"/>
              <a:t>Early years of rewarding new era of quantitative basic research in QCD!</a:t>
            </a:r>
          </a:p>
          <a:p>
            <a:r>
              <a:rPr lang="en-US" sz="3000" dirty="0" smtClean="0"/>
              <a:t>Gradually shifting to think about QCD systems in new ways, focusing on topics/ideas/concepts that have long been familiar to the world of condensed matter and AMO physics </a:t>
            </a:r>
          </a:p>
          <a:p>
            <a:pPr lvl="1"/>
            <a:r>
              <a:rPr lang="en-US" dirty="0"/>
              <a:t>All sorts of correlations within systems and in their </a:t>
            </a:r>
            <a:r>
              <a:rPr lang="en-US" dirty="0" smtClean="0"/>
              <a:t>formation </a:t>
            </a:r>
          </a:p>
          <a:p>
            <a:pPr lvl="1"/>
            <a:r>
              <a:rPr lang="en-US" dirty="0"/>
              <a:t>Q</a:t>
            </a:r>
            <a:r>
              <a:rPr lang="en-US" dirty="0" smtClean="0"/>
              <a:t>uantum mechanical phase interference effects </a:t>
            </a:r>
          </a:p>
          <a:p>
            <a:pPr lvl="1"/>
            <a:r>
              <a:rPr lang="en-US" dirty="0"/>
              <a:t>Q</a:t>
            </a:r>
            <a:r>
              <a:rPr lang="en-US" dirty="0" smtClean="0"/>
              <a:t>uantum entangled systems</a:t>
            </a:r>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30</a:t>
            </a:r>
            <a:endParaRPr lang="en-US" dirty="0"/>
          </a:p>
        </p:txBody>
      </p:sp>
    </p:spTree>
    <p:extLst>
      <p:ext uri="{BB962C8B-B14F-4D97-AF65-F5344CB8AC3E}">
        <p14:creationId xmlns:p14="http://schemas.microsoft.com/office/powerpoint/2010/main" val="1356503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295400"/>
            <a:ext cx="8229600" cy="3962400"/>
          </a:xfrm>
        </p:spPr>
        <p:txBody>
          <a:bodyPr>
            <a:normAutofit fontScale="92500" lnSpcReduction="20000"/>
          </a:bodyPr>
          <a:lstStyle/>
          <a:p>
            <a:r>
              <a:rPr lang="en-US" sz="3000" dirty="0" smtClean="0"/>
              <a:t>Early years of rewarding new era of quantitative basic research in QCD!</a:t>
            </a:r>
          </a:p>
          <a:p>
            <a:r>
              <a:rPr lang="en-US" sz="3000" dirty="0" smtClean="0"/>
              <a:t>Gradually shifting to think about QCD systems in new ways, focusing on topics/ideas/concepts that have long been familiar to the world of condensed matter and AMO physics </a:t>
            </a:r>
          </a:p>
          <a:p>
            <a:pPr lvl="1"/>
            <a:r>
              <a:rPr lang="en-US" dirty="0"/>
              <a:t>All sorts of correlations </a:t>
            </a:r>
            <a:r>
              <a:rPr lang="en-US" dirty="0" smtClean="0"/>
              <a:t>within systems and </a:t>
            </a:r>
            <a:r>
              <a:rPr lang="en-US" dirty="0"/>
              <a:t>in </a:t>
            </a:r>
            <a:r>
              <a:rPr lang="en-US" dirty="0" smtClean="0"/>
              <a:t>their formation</a:t>
            </a:r>
          </a:p>
          <a:p>
            <a:pPr lvl="1"/>
            <a:r>
              <a:rPr lang="en-US" dirty="0"/>
              <a:t>Q</a:t>
            </a:r>
            <a:r>
              <a:rPr lang="en-US" dirty="0" smtClean="0"/>
              <a:t>uantum mechanical phase interference effects </a:t>
            </a:r>
          </a:p>
          <a:p>
            <a:pPr lvl="1"/>
            <a:r>
              <a:rPr lang="en-US" dirty="0"/>
              <a:t>Q</a:t>
            </a:r>
            <a:r>
              <a:rPr lang="en-US" dirty="0" smtClean="0"/>
              <a:t>uantum entangled systems</a:t>
            </a:r>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30</a:t>
            </a:r>
            <a:endParaRPr lang="en-US" dirty="0"/>
          </a:p>
        </p:txBody>
      </p:sp>
      <p:sp>
        <p:nvSpPr>
          <p:cNvPr id="6" name="Rectangle 5"/>
          <p:cNvSpPr/>
          <p:nvPr/>
        </p:nvSpPr>
        <p:spPr>
          <a:xfrm>
            <a:off x="609600" y="5181600"/>
            <a:ext cx="7924800" cy="954107"/>
          </a:xfrm>
          <a:prstGeom prst="rect">
            <a:avLst/>
          </a:prstGeom>
          <a:solidFill>
            <a:srgbClr val="00FFFF"/>
          </a:solidFill>
          <a:ln>
            <a:solidFill>
              <a:schemeClr val="tx1"/>
            </a:solidFill>
          </a:ln>
        </p:spPr>
        <p:txBody>
          <a:bodyPr wrap="square">
            <a:spAutoFit/>
          </a:bodyPr>
          <a:lstStyle/>
          <a:p>
            <a:pPr algn="ctr"/>
            <a:r>
              <a:rPr lang="en-US" sz="2800" i="1" dirty="0">
                <a:latin typeface="Times New Roman" panose="02020603050405020304" pitchFamily="18" charset="0"/>
                <a:cs typeface="Times New Roman" panose="02020603050405020304" pitchFamily="18" charset="0"/>
              </a:rPr>
              <a:t>Will be exciting to continue testing and exploring these ideas and phenomena in upcoming years . . .</a:t>
            </a:r>
          </a:p>
        </p:txBody>
      </p:sp>
    </p:spTree>
    <p:extLst>
      <p:ext uri="{BB962C8B-B14F-4D97-AF65-F5344CB8AC3E}">
        <p14:creationId xmlns:p14="http://schemas.microsoft.com/office/powerpoint/2010/main" val="34248029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600200"/>
          </a:xfrm>
        </p:spPr>
        <p:txBody>
          <a:bodyPr>
            <a:normAutofit fontScale="90000"/>
          </a:bodyPr>
          <a:lstStyle/>
          <a:p>
            <a:r>
              <a:rPr lang="en-US" dirty="0" smtClean="0"/>
              <a:t>Afterword: </a:t>
            </a:r>
            <a:br>
              <a:rPr lang="en-US" dirty="0" smtClean="0"/>
            </a:br>
            <a:r>
              <a:rPr lang="en-US" dirty="0" smtClean="0"/>
              <a:t>QCD “versus” proton structure?</a:t>
            </a:r>
            <a:br>
              <a:rPr lang="en-US" dirty="0" smtClean="0"/>
            </a:br>
            <a:r>
              <a:rPr lang="en-US" dirty="0" smtClean="0"/>
              <a:t>A personal perspective</a:t>
            </a:r>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31</a:t>
            </a:r>
            <a:endParaRPr lang="en-US" dirty="0"/>
          </a:p>
        </p:txBody>
      </p:sp>
    </p:spTree>
    <p:extLst>
      <p:ext uri="{BB962C8B-B14F-4D97-AF65-F5344CB8AC3E}">
        <p14:creationId xmlns:p14="http://schemas.microsoft.com/office/powerpoint/2010/main" val="11267906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32</a:t>
            </a:r>
            <a:endParaRPr lang="en-US" dirty="0"/>
          </a:p>
        </p:txBody>
      </p:sp>
      <p:sp>
        <p:nvSpPr>
          <p:cNvPr id="6" name="TextBox 5"/>
          <p:cNvSpPr txBox="1"/>
          <p:nvPr/>
        </p:nvSpPr>
        <p:spPr>
          <a:xfrm>
            <a:off x="633046" y="1869831"/>
            <a:ext cx="7794121" cy="3785652"/>
          </a:xfrm>
          <a:prstGeom prst="rect">
            <a:avLst/>
          </a:prstGeom>
          <a:noFill/>
        </p:spPr>
        <p:txBody>
          <a:bodyPr wrap="none" rtlCol="0">
            <a:spAutoFit/>
          </a:bodyPr>
          <a:lstStyle/>
          <a:p>
            <a:r>
              <a:rPr lang="en-US" sz="4000" i="1" dirty="0" smtClean="0">
                <a:solidFill>
                  <a:srgbClr val="FFFF00"/>
                </a:solidFill>
                <a:latin typeface="Times New Roman" pitchFamily="18" charset="0"/>
                <a:cs typeface="Times New Roman" pitchFamily="18" charset="0"/>
              </a:rPr>
              <a:t>We shall not cease from exploration </a:t>
            </a:r>
            <a:br>
              <a:rPr lang="en-US" sz="4000" i="1" dirty="0" smtClean="0">
                <a:solidFill>
                  <a:srgbClr val="FFFF00"/>
                </a:solidFill>
                <a:latin typeface="Times New Roman" pitchFamily="18" charset="0"/>
                <a:cs typeface="Times New Roman" pitchFamily="18" charset="0"/>
              </a:rPr>
            </a:br>
            <a:r>
              <a:rPr lang="en-US" sz="4000" i="1" dirty="0" smtClean="0">
                <a:solidFill>
                  <a:srgbClr val="FFFF00"/>
                </a:solidFill>
                <a:latin typeface="Times New Roman" pitchFamily="18" charset="0"/>
                <a:cs typeface="Times New Roman" pitchFamily="18" charset="0"/>
              </a:rPr>
              <a:t>And the end of all our exploring </a:t>
            </a:r>
            <a:br>
              <a:rPr lang="en-US" sz="4000" i="1" dirty="0" smtClean="0">
                <a:solidFill>
                  <a:srgbClr val="FFFF00"/>
                </a:solidFill>
                <a:latin typeface="Times New Roman" pitchFamily="18" charset="0"/>
                <a:cs typeface="Times New Roman" pitchFamily="18" charset="0"/>
              </a:rPr>
            </a:br>
            <a:r>
              <a:rPr lang="en-US" sz="4000" i="1" dirty="0" smtClean="0">
                <a:solidFill>
                  <a:srgbClr val="FFFF00"/>
                </a:solidFill>
                <a:latin typeface="Times New Roman" pitchFamily="18" charset="0"/>
                <a:cs typeface="Times New Roman" pitchFamily="18" charset="0"/>
              </a:rPr>
              <a:t>Will be to arrive where we started </a:t>
            </a:r>
            <a:br>
              <a:rPr lang="en-US" sz="4000" i="1" dirty="0" smtClean="0">
                <a:solidFill>
                  <a:srgbClr val="FFFF00"/>
                </a:solidFill>
                <a:latin typeface="Times New Roman" pitchFamily="18" charset="0"/>
                <a:cs typeface="Times New Roman" pitchFamily="18" charset="0"/>
              </a:rPr>
            </a:br>
            <a:r>
              <a:rPr lang="en-US" sz="4000" i="1" dirty="0" smtClean="0">
                <a:solidFill>
                  <a:srgbClr val="FFFF00"/>
                </a:solidFill>
                <a:latin typeface="Times New Roman" pitchFamily="18" charset="0"/>
                <a:cs typeface="Times New Roman" pitchFamily="18" charset="0"/>
              </a:rPr>
              <a:t>And know the place for the first time.</a:t>
            </a:r>
          </a:p>
          <a:p>
            <a:endParaRPr lang="en-US" sz="4000" i="1" dirty="0" smtClean="0">
              <a:solidFill>
                <a:srgbClr val="FFFF00"/>
              </a:solidFill>
              <a:latin typeface="Times New Roman" pitchFamily="18" charset="0"/>
              <a:cs typeface="Times New Roman" pitchFamily="18" charset="0"/>
            </a:endParaRPr>
          </a:p>
          <a:p>
            <a:r>
              <a:rPr lang="en-US" sz="4000" i="1" dirty="0" smtClean="0">
                <a:solidFill>
                  <a:srgbClr val="FFFF00"/>
                </a:solidFill>
                <a:latin typeface="Times New Roman" pitchFamily="18" charset="0"/>
                <a:cs typeface="Times New Roman" pitchFamily="18" charset="0"/>
              </a:rPr>
              <a:t>						T.S. Eliot</a:t>
            </a:r>
            <a:endParaRPr lang="en-US" sz="4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5454730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Extra</a:t>
            </a:r>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2" name="Slide Number Placeholder 1"/>
          <p:cNvSpPr>
            <a:spLocks noGrp="1"/>
          </p:cNvSpPr>
          <p:nvPr>
            <p:ph type="sldNum" sz="quarter" idx="12"/>
          </p:nvPr>
        </p:nvSpPr>
        <p:spPr/>
        <p:txBody>
          <a:bodyPr/>
          <a:lstStyle/>
          <a:p>
            <a:r>
              <a:rPr lang="en-US" dirty="0" smtClean="0"/>
              <a:t>31</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Advancing into the era of quantitative QCD: Theory has been forging ahead</a:t>
            </a:r>
            <a:endParaRPr lang="en-US" sz="3400" dirty="0"/>
          </a:p>
        </p:txBody>
      </p:sp>
      <p:sp>
        <p:nvSpPr>
          <p:cNvPr id="3" name="Content Placeholder 2"/>
          <p:cNvSpPr>
            <a:spLocks noGrp="1"/>
          </p:cNvSpPr>
          <p:nvPr>
            <p:ph idx="1"/>
          </p:nvPr>
        </p:nvSpPr>
        <p:spPr>
          <a:xfrm>
            <a:off x="457200" y="1600200"/>
            <a:ext cx="8229600" cy="4724400"/>
          </a:xfrm>
        </p:spPr>
        <p:txBody>
          <a:bodyPr>
            <a:normAutofit fontScale="47500" lnSpcReduction="20000"/>
          </a:bodyPr>
          <a:lstStyle/>
          <a:p>
            <a:r>
              <a:rPr lang="en-US" sz="4400" dirty="0" smtClean="0"/>
              <a:t>In perturbative QCD, since 1990s starting to consider detailed internal </a:t>
            </a:r>
            <a:r>
              <a:rPr lang="en-US" sz="4400" i="1" dirty="0" smtClean="0"/>
              <a:t>dynamics</a:t>
            </a:r>
            <a:r>
              <a:rPr lang="en-US" sz="4400" dirty="0" smtClean="0"/>
              <a:t> that parts with traditional parton model ways of looking at hadrons—and perform </a:t>
            </a:r>
            <a:r>
              <a:rPr lang="en-US" sz="4400" u="sng" dirty="0" smtClean="0"/>
              <a:t>phenomenological calculations</a:t>
            </a:r>
            <a:r>
              <a:rPr lang="en-US" sz="4400" dirty="0" smtClean="0"/>
              <a:t> using these new ideas/tools!</a:t>
            </a:r>
          </a:p>
          <a:p>
            <a:pPr marL="0" indent="0">
              <a:buNone/>
            </a:pPr>
            <a:r>
              <a:rPr lang="en-US" sz="4400" dirty="0" smtClean="0"/>
              <a:t>     E.g.:</a:t>
            </a:r>
          </a:p>
          <a:p>
            <a:pPr lvl="1"/>
            <a:r>
              <a:rPr lang="en-US" sz="3800" dirty="0"/>
              <a:t>Various </a:t>
            </a:r>
            <a:r>
              <a:rPr lang="en-US" sz="3800" i="1" dirty="0"/>
              <a:t>resummation</a:t>
            </a:r>
            <a:r>
              <a:rPr lang="en-US" sz="3800" dirty="0"/>
              <a:t> techniques</a:t>
            </a:r>
          </a:p>
          <a:p>
            <a:pPr lvl="1"/>
            <a:r>
              <a:rPr lang="en-US" sz="3800" i="1" dirty="0" smtClean="0"/>
              <a:t>Non-linear</a:t>
            </a:r>
            <a:r>
              <a:rPr lang="en-US" sz="3800" dirty="0" smtClean="0"/>
              <a:t> evolution at small momentum fractions</a:t>
            </a:r>
          </a:p>
          <a:p>
            <a:pPr lvl="1"/>
            <a:r>
              <a:rPr lang="en-US" sz="3800" i="1" dirty="0" smtClean="0"/>
              <a:t>Spin-spin</a:t>
            </a:r>
            <a:r>
              <a:rPr lang="en-US" sz="3800" dirty="0" smtClean="0"/>
              <a:t> and </a:t>
            </a:r>
            <a:r>
              <a:rPr lang="en-US" sz="3800" i="1" dirty="0" smtClean="0"/>
              <a:t>spin-momentum</a:t>
            </a:r>
            <a:r>
              <a:rPr lang="en-US" sz="3800" dirty="0" smtClean="0"/>
              <a:t> correlations in QCD bound states</a:t>
            </a:r>
          </a:p>
          <a:p>
            <a:pPr lvl="1"/>
            <a:r>
              <a:rPr lang="en-US" sz="3800" i="1" dirty="0" smtClean="0"/>
              <a:t>Spatial</a:t>
            </a:r>
            <a:r>
              <a:rPr lang="en-US" sz="3800" dirty="0" smtClean="0"/>
              <a:t> distributions of partons in QCD bound states</a:t>
            </a:r>
          </a:p>
          <a:p>
            <a:pPr lvl="1"/>
            <a:endParaRPr lang="en-US" dirty="0" smtClean="0"/>
          </a:p>
          <a:p>
            <a:r>
              <a:rPr lang="en-US" sz="4400" dirty="0" smtClean="0"/>
              <a:t>Nonperturbative methods: </a:t>
            </a:r>
          </a:p>
          <a:p>
            <a:pPr lvl="1"/>
            <a:r>
              <a:rPr lang="en-US" sz="3800" dirty="0" smtClean="0"/>
              <a:t>Lattice QCD less and less limited by computing resources—since 2010 starting to perform calculations at the physical pion mass (after 36 years!).  Plus recent new ideas on how to calculate previously intractable quantities.</a:t>
            </a:r>
          </a:p>
          <a:p>
            <a:pPr lvl="1"/>
            <a:r>
              <a:rPr lang="en-US" sz="3800" dirty="0" err="1" smtClean="0"/>
              <a:t>AdS</a:t>
            </a:r>
            <a:r>
              <a:rPr lang="en-US" sz="3800" dirty="0" smtClean="0"/>
              <a:t>/CFT “gauge-string duality” an exciting recent development as first fundamentally new handle to try to tackle QCD in decades!</a:t>
            </a:r>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6" name="Slide Number Placeholder 5"/>
          <p:cNvSpPr>
            <a:spLocks noGrp="1"/>
          </p:cNvSpPr>
          <p:nvPr>
            <p:ph type="sldNum" sz="quarter" idx="12"/>
          </p:nvPr>
        </p:nvSpPr>
        <p:spPr/>
        <p:txBody>
          <a:bodyPr/>
          <a:lstStyle/>
          <a:p>
            <a:r>
              <a:rPr lang="en-US" dirty="0" smtClean="0"/>
              <a:t>32</a:t>
            </a:r>
            <a:endParaRPr lang="en-US" dirty="0"/>
          </a:p>
        </p:txBody>
      </p:sp>
    </p:spTree>
    <p:extLst>
      <p:ext uri="{BB962C8B-B14F-4D97-AF65-F5344CB8AC3E}">
        <p14:creationId xmlns:p14="http://schemas.microsoft.com/office/powerpoint/2010/main" val="231452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Effect transition="in" filter="blinds(horizontal)">
                                      <p:cBhvr>
                                        <p:cTn id="11" dur="500"/>
                                        <p:tgtEl>
                                          <p:spTgt spid="3">
                                            <p:txEl>
                                              <p:pRg st="8" end="8"/>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blinds(horizontal)">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field theories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QCD exhibits different behavior at different </a:t>
            </a:r>
            <a:r>
              <a:rPr lang="en-US" dirty="0" smtClean="0"/>
              <a:t>scales—effective field theories are useful approximations within these different regimes</a:t>
            </a:r>
          </a:p>
          <a:p>
            <a:pPr lvl="1"/>
            <a:r>
              <a:rPr lang="en-US" dirty="0" smtClean="0"/>
              <a:t>Color Glass Condensate – high energies, high densities</a:t>
            </a:r>
          </a:p>
          <a:p>
            <a:pPr lvl="1"/>
            <a:r>
              <a:rPr lang="en-US" dirty="0" smtClean="0"/>
              <a:t>Soft-Collinear Effective Theory</a:t>
            </a:r>
            <a:r>
              <a:rPr lang="en-US" dirty="0"/>
              <a:t> </a:t>
            </a:r>
            <a:r>
              <a:rPr lang="en-US" dirty="0" smtClean="0"/>
              <a:t>– new insights into performing complicated perturbative calculations very quickly </a:t>
            </a:r>
          </a:p>
          <a:p>
            <a:pPr lvl="1"/>
            <a:r>
              <a:rPr lang="en-US" dirty="0" smtClean="0"/>
              <a:t>Chiral Effective Theory, Heavy Quark Effective Theory, Non-Relativistic QCD, . . .</a:t>
            </a:r>
          </a:p>
          <a:p>
            <a:pPr lvl="1"/>
            <a:r>
              <a:rPr lang="en-US" dirty="0" smtClean="0"/>
              <a:t>Many effective theories for nonperturbative QCD – chiral symmetry breaking, . . .</a:t>
            </a:r>
          </a:p>
        </p:txBody>
      </p:sp>
      <p:sp>
        <p:nvSpPr>
          <p:cNvPr id="4" name="Footer Placeholder 3"/>
          <p:cNvSpPr>
            <a:spLocks noGrp="1"/>
          </p:cNvSpPr>
          <p:nvPr>
            <p:ph type="ftr" sz="quarter" idx="11"/>
          </p:nvPr>
        </p:nvSpPr>
        <p:spPr/>
        <p:txBody>
          <a:bodyPr/>
          <a:lstStyle/>
          <a:p>
            <a:r>
              <a:rPr lang="it-IT" smtClean="0"/>
              <a:t>Christine Aidala, CENPA Seminar, 2/1/18</a:t>
            </a:r>
            <a:endParaRPr lang="en-US" dirty="0"/>
          </a:p>
        </p:txBody>
      </p:sp>
      <p:sp>
        <p:nvSpPr>
          <p:cNvPr id="5" name="Slide Number Placeholder 4"/>
          <p:cNvSpPr>
            <a:spLocks noGrp="1"/>
          </p:cNvSpPr>
          <p:nvPr>
            <p:ph type="sldNum" sz="quarter" idx="12"/>
          </p:nvPr>
        </p:nvSpPr>
        <p:spPr/>
        <p:txBody>
          <a:bodyPr/>
          <a:lstStyle/>
          <a:p>
            <a:r>
              <a:rPr lang="en-US" dirty="0" smtClean="0"/>
              <a:t>33</a:t>
            </a:r>
            <a:endParaRPr lang="en-US" dirty="0"/>
          </a:p>
        </p:txBody>
      </p:sp>
    </p:spTree>
    <p:extLst>
      <p:ext uri="{BB962C8B-B14F-4D97-AF65-F5344CB8AC3E}">
        <p14:creationId xmlns:p14="http://schemas.microsoft.com/office/powerpoint/2010/main" val="208218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blinds(horizontal)">
                                      <p:cBhvr>
                                        <p:cTn id="1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it-IT" smtClean="0"/>
              <a:t>Christine Aidala, CENPA Seminar, 2/1/18</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Quark distribution functions inside the proton: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411045"/>
            <a:chOff x="144" y="1728"/>
            <a:chExt cx="5472" cy="1565"/>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65"/>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65"/>
            </a:xfrm>
            <a:prstGeom prst="rect">
              <a:avLst/>
            </a:prstGeom>
            <a:noFill/>
            <a:ln/>
            <a:effectLst/>
          </p:spPr>
        </p:pic>
      </p:grpSp>
      <p:sp>
        <p:nvSpPr>
          <p:cNvPr id="1239046" name="Text Box 6"/>
          <p:cNvSpPr txBox="1">
            <a:spLocks noChangeArrowheads="1"/>
          </p:cNvSpPr>
          <p:nvPr/>
        </p:nvSpPr>
        <p:spPr bwMode="auto">
          <a:xfrm>
            <a:off x="1641475" y="6159112"/>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8" name="Text Box 8"/>
          <p:cNvSpPr txBox="1">
            <a:spLocks noChangeArrowheads="1"/>
          </p:cNvSpPr>
          <p:nvPr/>
        </p:nvSpPr>
        <p:spPr bwMode="auto">
          <a:xfrm>
            <a:off x="2743200" y="5946868"/>
            <a:ext cx="1600200"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49" name="Text Box 9"/>
          <p:cNvSpPr txBox="1">
            <a:spLocks noChangeArrowheads="1"/>
          </p:cNvSpPr>
          <p:nvPr/>
        </p:nvSpPr>
        <p:spPr bwMode="auto">
          <a:xfrm>
            <a:off x="4038600" y="35326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244144" y="5727412"/>
            <a:ext cx="1595056"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51" name="Text Box 11"/>
          <p:cNvSpPr txBox="1">
            <a:spLocks noChangeArrowheads="1"/>
          </p:cNvSpPr>
          <p:nvPr/>
        </p:nvSpPr>
        <p:spPr bwMode="auto">
          <a:xfrm>
            <a:off x="4191000" y="5756719"/>
            <a:ext cx="304800" cy="366713"/>
          </a:xfrm>
          <a:prstGeom prst="rect">
            <a:avLst/>
          </a:prstGeom>
          <a:solidFill>
            <a:schemeClr val="bg1"/>
          </a:solidFill>
          <a:ln w="9525">
            <a:noFill/>
            <a:miter lim="800000"/>
            <a:headEnd/>
            <a:tailEnd/>
          </a:ln>
          <a:effectLst/>
        </p:spPr>
        <p:txBody>
          <a:bodyPr>
            <a:spAutoFit/>
          </a:bodyPr>
          <a:lstStyle/>
          <a:p>
            <a:r>
              <a:rPr lang="en-US" sz="1800" dirty="0">
                <a:solidFill>
                  <a:schemeClr val="tx1"/>
                </a:solidFill>
              </a:rPr>
              <a:t>1</a:t>
            </a:r>
            <a:endParaRPr lang="en-US" sz="1800" baseline="-14000" dirty="0">
              <a:solidFill>
                <a:schemeClr val="tx1"/>
              </a:solidFill>
            </a:endParaRPr>
          </a:p>
        </p:txBody>
      </p:sp>
      <p:sp>
        <p:nvSpPr>
          <p:cNvPr id="1239052" name="Text Box 12"/>
          <p:cNvSpPr txBox="1">
            <a:spLocks noChangeArrowheads="1"/>
          </p:cNvSpPr>
          <p:nvPr/>
        </p:nvSpPr>
        <p:spPr bwMode="auto">
          <a:xfrm>
            <a:off x="8534400" y="5474208"/>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3008376" y="5751576"/>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4" name="Text Box 14"/>
          <p:cNvSpPr txBox="1">
            <a:spLocks noChangeArrowheads="1"/>
          </p:cNvSpPr>
          <p:nvPr/>
        </p:nvSpPr>
        <p:spPr bwMode="auto">
          <a:xfrm>
            <a:off x="7467600" y="5474208"/>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216775" y="3697444"/>
            <a:ext cx="160655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6" name="Text Box 16"/>
          <p:cNvSpPr txBox="1">
            <a:spLocks noChangeArrowheads="1"/>
          </p:cNvSpPr>
          <p:nvPr/>
        </p:nvSpPr>
        <p:spPr bwMode="auto">
          <a:xfrm>
            <a:off x="7543800" y="3456432"/>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7" name="Text Box 17"/>
          <p:cNvSpPr txBox="1">
            <a:spLocks noChangeArrowheads="1"/>
          </p:cNvSpPr>
          <p:nvPr/>
        </p:nvSpPr>
        <p:spPr bwMode="auto">
          <a:xfrm>
            <a:off x="8534400" y="34564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63281" y="4402265"/>
            <a:ext cx="7549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Valence</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1045414" cy="523220"/>
          </a:xfrm>
          <a:prstGeom prst="rect">
            <a:avLst/>
          </a:prstGeom>
          <a:solidFill>
            <a:schemeClr val="bg1"/>
          </a:solidFill>
          <a:ln w="9525">
            <a:noFill/>
            <a:miter lim="800000"/>
            <a:headEnd/>
            <a:tailEnd/>
          </a:ln>
          <a:effectLst/>
        </p:spPr>
        <p:txBody>
          <a:bodyPr wrap="none">
            <a:spAutoFit/>
          </a:bodyPr>
          <a:lstStyle/>
          <a:p>
            <a:r>
              <a:rPr lang="en-US" sz="1400" dirty="0"/>
              <a:t>s</a:t>
            </a:r>
            <a:r>
              <a:rPr lang="en-US" sz="1400" dirty="0" smtClean="0">
                <a:solidFill>
                  <a:schemeClr val="tx1"/>
                </a:solidFill>
              </a:rPr>
              <a:t>mall </a:t>
            </a:r>
          </a:p>
          <a:p>
            <a:r>
              <a:rPr lang="en-US" sz="1400" dirty="0" smtClean="0"/>
              <a:t>momentum</a:t>
            </a:r>
            <a:endParaRPr lang="en-US" sz="1400" dirty="0">
              <a:solidFill>
                <a:schemeClr val="tx1"/>
              </a:solidFill>
            </a:endParaRP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26106" y="4304337"/>
            <a:ext cx="448056" cy="1133856"/>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83325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52357" y="3575447"/>
            <a:ext cx="2643865" cy="553998"/>
          </a:xfrm>
          <a:prstGeom prst="rect">
            <a:avLst/>
          </a:prstGeom>
          <a:noFill/>
          <a:ln w="9525">
            <a:noFill/>
            <a:miter lim="800000"/>
            <a:headEnd/>
            <a:tailEnd/>
          </a:ln>
          <a:effectLst/>
        </p:spPr>
        <p:txBody>
          <a:bodyPr wrap="none">
            <a:spAutoFit/>
          </a:bodyPr>
          <a:lstStyle/>
          <a:p>
            <a:r>
              <a:rPr lang="en-US" sz="1500" dirty="0">
                <a:solidFill>
                  <a:schemeClr val="tx1"/>
                </a:solidFill>
              </a:rPr>
              <a:t>3 bound valence quarks </a:t>
            </a:r>
            <a:r>
              <a:rPr lang="en-US" sz="1500" dirty="0" smtClean="0"/>
              <a:t>+ some</a:t>
            </a:r>
            <a:endParaRPr lang="en-US" sz="1500" dirty="0">
              <a:solidFill>
                <a:schemeClr val="tx1"/>
              </a:solidFill>
            </a:endParaRPr>
          </a:p>
          <a:p>
            <a:r>
              <a:rPr lang="en-US" sz="1500" dirty="0" smtClean="0"/>
              <a:t>low-momentum</a:t>
            </a:r>
            <a:r>
              <a:rPr lang="en-US" sz="1500" dirty="0" smtClean="0">
                <a:solidFill>
                  <a:schemeClr val="tx1"/>
                </a:solidFill>
              </a:rPr>
              <a:t> </a:t>
            </a:r>
            <a:r>
              <a:rPr lang="en-US" sz="1500" dirty="0">
                <a:solidFill>
                  <a:schemeClr val="tx1"/>
                </a:solidFill>
              </a:rPr>
              <a:t>sea quarks</a:t>
            </a:r>
          </a:p>
        </p:txBody>
      </p:sp>
      <p:sp>
        <p:nvSpPr>
          <p:cNvPr id="3" name="Slide Number Placeholder 2"/>
          <p:cNvSpPr>
            <a:spLocks noGrp="1"/>
          </p:cNvSpPr>
          <p:nvPr>
            <p:ph type="sldNum" sz="quarter" idx="12"/>
          </p:nvPr>
        </p:nvSpPr>
        <p:spPr/>
        <p:txBody>
          <a:bodyPr/>
          <a:lstStyle/>
          <a:p>
            <a:r>
              <a:rPr lang="en-US" dirty="0"/>
              <a:t>5</a:t>
            </a:r>
          </a:p>
        </p:txBody>
      </p:sp>
      <p:sp>
        <p:nvSpPr>
          <p:cNvPr id="1239047" name="Text Box 7"/>
          <p:cNvSpPr txBox="1">
            <a:spLocks noChangeArrowheads="1"/>
          </p:cNvSpPr>
          <p:nvPr/>
        </p:nvSpPr>
        <p:spPr bwMode="auto">
          <a:xfrm>
            <a:off x="2738120" y="3791712"/>
            <a:ext cx="157480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9" name="Text Box 19"/>
          <p:cNvSpPr txBox="1">
            <a:spLocks noChangeArrowheads="1"/>
          </p:cNvSpPr>
          <p:nvPr/>
        </p:nvSpPr>
        <p:spPr bwMode="auto">
          <a:xfrm>
            <a:off x="7680960" y="3913632"/>
            <a:ext cx="4427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Sea</a:t>
            </a:r>
          </a:p>
        </p:txBody>
      </p:sp>
      <p:sp>
        <p:nvSpPr>
          <p:cNvPr id="35" name="Rectangle 34"/>
          <p:cNvSpPr/>
          <p:nvPr/>
        </p:nvSpPr>
        <p:spPr>
          <a:xfrm>
            <a:off x="4648200" y="3996679"/>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13516" y="3562437"/>
            <a:ext cx="2537435" cy="57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679950" y="1828800"/>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21"/>
          <p:cNvSpPr txBox="1">
            <a:spLocks noChangeArrowheads="1"/>
          </p:cNvSpPr>
          <p:nvPr/>
        </p:nvSpPr>
        <p:spPr bwMode="auto">
          <a:xfrm>
            <a:off x="276225" y="2145637"/>
            <a:ext cx="1305229" cy="646331"/>
          </a:xfrm>
          <a:prstGeom prst="rect">
            <a:avLst/>
          </a:prstGeom>
          <a:solidFill>
            <a:schemeClr val="bg1"/>
          </a:solidFill>
          <a:ln w="9525">
            <a:noFill/>
            <a:miter lim="800000"/>
            <a:headEnd/>
            <a:tailEnd/>
          </a:ln>
          <a:effectLst/>
        </p:spPr>
        <p:txBody>
          <a:bodyPr wrap="none">
            <a:spAutoFit/>
          </a:bodyPr>
          <a:lstStyle/>
          <a:p>
            <a:r>
              <a:rPr lang="en-US" sz="1800" dirty="0">
                <a:solidFill>
                  <a:schemeClr val="tx1"/>
                </a:solidFill>
              </a:rPr>
              <a:t>A </a:t>
            </a:r>
            <a:r>
              <a:rPr lang="en-US" sz="1800" dirty="0" smtClean="0">
                <a:solidFill>
                  <a:schemeClr val="tx1"/>
                </a:solidFill>
              </a:rPr>
              <a:t>point-like </a:t>
            </a:r>
          </a:p>
          <a:p>
            <a:r>
              <a:rPr lang="en-US" sz="1800" dirty="0" smtClean="0">
                <a:solidFill>
                  <a:schemeClr val="tx1"/>
                </a:solidFill>
              </a:rPr>
              <a:t>particle</a:t>
            </a:r>
            <a:endParaRPr lang="en-US" sz="1800" dirty="0">
              <a:solidFill>
                <a:schemeClr val="tx1"/>
              </a:solidFill>
            </a:endParaRPr>
          </a:p>
        </p:txBody>
      </p:sp>
    </p:spTree>
    <p:extLst>
      <p:ext uri="{BB962C8B-B14F-4D97-AF65-F5344CB8AC3E}">
        <p14:creationId xmlns:p14="http://schemas.microsoft.com/office/powerpoint/2010/main" val="13512930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ooter Placeholder 5"/>
          <p:cNvSpPr>
            <a:spLocks noGrp="1"/>
          </p:cNvSpPr>
          <p:nvPr>
            <p:ph type="ftr" sz="quarter" idx="11"/>
          </p:nvPr>
        </p:nvSpPr>
        <p:spPr/>
        <p:txBody>
          <a:bodyPr/>
          <a:lstStyle/>
          <a:p>
            <a:r>
              <a:rPr lang="it-IT" smtClean="0"/>
              <a:t>Christine Aidala, CENPA Seminar, 2/1/18</a:t>
            </a:r>
            <a:endParaRPr lang="en-US"/>
          </a:p>
        </p:txBody>
      </p:sp>
      <p:sp>
        <p:nvSpPr>
          <p:cNvPr id="76" name="Slide Number Placeholder 6"/>
          <p:cNvSpPr>
            <a:spLocks noGrp="1"/>
          </p:cNvSpPr>
          <p:nvPr>
            <p:ph type="sldNum" sz="quarter" idx="12"/>
          </p:nvPr>
        </p:nvSpPr>
        <p:spPr/>
        <p:txBody>
          <a:bodyPr/>
          <a:lstStyle/>
          <a:p>
            <a:r>
              <a:rPr lang="en-US" dirty="0" smtClean="0"/>
              <a:t>34</a:t>
            </a:r>
            <a:endParaRPr lang="en-US" dirty="0"/>
          </a:p>
        </p:txBody>
      </p:sp>
      <p:grpSp>
        <p:nvGrpSpPr>
          <p:cNvPr id="2" name="Group 2"/>
          <p:cNvGrpSpPr>
            <a:grpSpLocks/>
          </p:cNvGrpSpPr>
          <p:nvPr/>
        </p:nvGrpSpPr>
        <p:grpSpPr bwMode="auto">
          <a:xfrm>
            <a:off x="1219200" y="1174750"/>
            <a:ext cx="6705600" cy="2743200"/>
            <a:chOff x="768" y="681"/>
            <a:chExt cx="4224" cy="1728"/>
          </a:xfrm>
        </p:grpSpPr>
        <p:sp>
          <p:nvSpPr>
            <p:cNvPr id="1414147" name="Rectangle 3"/>
            <p:cNvSpPr>
              <a:spLocks noChangeArrowheads="1"/>
            </p:cNvSpPr>
            <p:nvPr/>
          </p:nvSpPr>
          <p:spPr bwMode="auto">
            <a:xfrm>
              <a:off x="768" y="681"/>
              <a:ext cx="4224" cy="1728"/>
            </a:xfrm>
            <a:prstGeom prst="rect">
              <a:avLst/>
            </a:prstGeom>
            <a:solidFill>
              <a:schemeClr val="bg1"/>
            </a:solidFill>
            <a:ln w="9525">
              <a:solidFill>
                <a:schemeClr val="tx1"/>
              </a:solidFill>
              <a:miter lim="800000"/>
              <a:headEnd/>
              <a:tailEnd/>
            </a:ln>
            <a:effectLst/>
          </p:spPr>
          <p:txBody>
            <a:bodyPr wrap="none" anchor="ctr"/>
            <a:lstStyle/>
            <a:p>
              <a:endParaRPr lang="en-US">
                <a:solidFill>
                  <a:schemeClr val="tx1"/>
                </a:solidFill>
              </a:endParaRPr>
            </a:p>
          </p:txBody>
        </p:sp>
        <p:sp>
          <p:nvSpPr>
            <p:cNvPr id="1414148" name="Oval 4"/>
            <p:cNvSpPr>
              <a:spLocks noChangeArrowheads="1"/>
            </p:cNvSpPr>
            <p:nvPr/>
          </p:nvSpPr>
          <p:spPr bwMode="auto">
            <a:xfrm>
              <a:off x="1527" y="1875"/>
              <a:ext cx="391" cy="373"/>
            </a:xfrm>
            <a:prstGeom prst="ellipse">
              <a:avLst/>
            </a:prstGeom>
            <a:solidFill>
              <a:srgbClr val="FF85FF"/>
            </a:solidFill>
            <a:ln w="19050">
              <a:solidFill>
                <a:schemeClr val="tx1"/>
              </a:solidFill>
              <a:round/>
              <a:headEnd/>
              <a:tailEnd/>
            </a:ln>
            <a:effectLst/>
          </p:spPr>
          <p:txBody>
            <a:bodyPr wrap="none" anchor="ctr"/>
            <a:lstStyle/>
            <a:p>
              <a:endParaRPr lang="en-US"/>
            </a:p>
          </p:txBody>
        </p:sp>
        <p:sp>
          <p:nvSpPr>
            <p:cNvPr id="1414149" name="Oval 5"/>
            <p:cNvSpPr>
              <a:spLocks noChangeArrowheads="1"/>
            </p:cNvSpPr>
            <p:nvPr/>
          </p:nvSpPr>
          <p:spPr bwMode="auto">
            <a:xfrm>
              <a:off x="1536" y="901"/>
              <a:ext cx="401" cy="381"/>
            </a:xfrm>
            <a:prstGeom prst="ellipse">
              <a:avLst/>
            </a:prstGeom>
            <a:solidFill>
              <a:srgbClr val="9DCEFF"/>
            </a:solidFill>
            <a:ln w="19050">
              <a:solidFill>
                <a:schemeClr val="tx1"/>
              </a:solidFill>
              <a:round/>
              <a:headEnd/>
              <a:tailEnd/>
            </a:ln>
            <a:effectLst/>
          </p:spPr>
          <p:txBody>
            <a:bodyPr wrap="none" anchor="ctr"/>
            <a:lstStyle/>
            <a:p>
              <a:endParaRPr lang="en-US"/>
            </a:p>
          </p:txBody>
        </p:sp>
        <p:sp>
          <p:nvSpPr>
            <p:cNvPr id="1414150" name="Line 6"/>
            <p:cNvSpPr>
              <a:spLocks noChangeShapeType="1"/>
            </p:cNvSpPr>
            <p:nvPr/>
          </p:nvSpPr>
          <p:spPr bwMode="auto">
            <a:xfrm>
              <a:off x="1105" y="977"/>
              <a:ext cx="422" cy="0"/>
            </a:xfrm>
            <a:prstGeom prst="line">
              <a:avLst/>
            </a:prstGeom>
            <a:noFill/>
            <a:ln w="19050">
              <a:solidFill>
                <a:schemeClr val="tx1"/>
              </a:solidFill>
              <a:round/>
              <a:headEnd/>
              <a:tailEnd/>
            </a:ln>
            <a:effectLst/>
          </p:spPr>
          <p:txBody>
            <a:bodyPr wrap="none" anchor="ctr"/>
            <a:lstStyle/>
            <a:p>
              <a:endParaRPr lang="en-US"/>
            </a:p>
          </p:txBody>
        </p:sp>
        <p:sp>
          <p:nvSpPr>
            <p:cNvPr id="1414151" name="Line 7"/>
            <p:cNvSpPr>
              <a:spLocks noChangeShapeType="1"/>
            </p:cNvSpPr>
            <p:nvPr/>
          </p:nvSpPr>
          <p:spPr bwMode="auto">
            <a:xfrm>
              <a:off x="1105" y="1129"/>
              <a:ext cx="422" cy="0"/>
            </a:xfrm>
            <a:prstGeom prst="line">
              <a:avLst/>
            </a:prstGeom>
            <a:noFill/>
            <a:ln w="19050">
              <a:solidFill>
                <a:schemeClr val="tx1"/>
              </a:solidFill>
              <a:round/>
              <a:headEnd/>
              <a:tailEnd/>
            </a:ln>
            <a:effectLst/>
          </p:spPr>
          <p:txBody>
            <a:bodyPr wrap="none" anchor="ctr"/>
            <a:lstStyle/>
            <a:p>
              <a:endParaRPr lang="en-US"/>
            </a:p>
          </p:txBody>
        </p:sp>
        <p:sp>
          <p:nvSpPr>
            <p:cNvPr id="1414152" name="Line 8"/>
            <p:cNvSpPr>
              <a:spLocks noChangeShapeType="1"/>
            </p:cNvSpPr>
            <p:nvPr/>
          </p:nvSpPr>
          <p:spPr bwMode="auto">
            <a:xfrm>
              <a:off x="1115" y="2141"/>
              <a:ext cx="422" cy="0"/>
            </a:xfrm>
            <a:prstGeom prst="line">
              <a:avLst/>
            </a:prstGeom>
            <a:noFill/>
            <a:ln w="19050">
              <a:solidFill>
                <a:schemeClr val="tx1"/>
              </a:solidFill>
              <a:round/>
              <a:headEnd/>
              <a:tailEnd/>
            </a:ln>
            <a:effectLst/>
          </p:spPr>
          <p:txBody>
            <a:bodyPr wrap="none" anchor="ctr"/>
            <a:lstStyle/>
            <a:p>
              <a:endParaRPr lang="en-US"/>
            </a:p>
          </p:txBody>
        </p:sp>
        <p:sp>
          <p:nvSpPr>
            <p:cNvPr id="1414153" name="Line 9"/>
            <p:cNvSpPr>
              <a:spLocks noChangeShapeType="1"/>
            </p:cNvSpPr>
            <p:nvPr/>
          </p:nvSpPr>
          <p:spPr bwMode="auto">
            <a:xfrm>
              <a:off x="1115" y="1993"/>
              <a:ext cx="422" cy="0"/>
            </a:xfrm>
            <a:prstGeom prst="line">
              <a:avLst/>
            </a:prstGeom>
            <a:noFill/>
            <a:ln w="19050">
              <a:solidFill>
                <a:schemeClr val="tx1"/>
              </a:solidFill>
              <a:round/>
              <a:headEnd/>
              <a:tailEnd/>
            </a:ln>
            <a:effectLst/>
          </p:spPr>
          <p:txBody>
            <a:bodyPr wrap="none" anchor="ctr"/>
            <a:lstStyle/>
            <a:p>
              <a:endParaRPr lang="en-US"/>
            </a:p>
          </p:txBody>
        </p:sp>
        <p:sp>
          <p:nvSpPr>
            <p:cNvPr id="1414154" name="Rectangle 10"/>
            <p:cNvSpPr>
              <a:spLocks noChangeArrowheads="1"/>
            </p:cNvSpPr>
            <p:nvPr/>
          </p:nvSpPr>
          <p:spPr bwMode="auto">
            <a:xfrm>
              <a:off x="2561" y="1413"/>
              <a:ext cx="1040" cy="324"/>
            </a:xfrm>
            <a:prstGeom prst="rect">
              <a:avLst/>
            </a:prstGeom>
            <a:noFill/>
            <a:ln w="19050">
              <a:solidFill>
                <a:srgbClr val="00E00B"/>
              </a:solidFill>
              <a:prstDash val="sysDot"/>
              <a:miter lim="800000"/>
              <a:headEnd/>
              <a:tailEnd/>
            </a:ln>
            <a:effectLst/>
          </p:spPr>
          <p:txBody>
            <a:bodyPr wrap="none" anchor="ctr"/>
            <a:lstStyle/>
            <a:p>
              <a:endParaRPr lang="en-US"/>
            </a:p>
          </p:txBody>
        </p:sp>
        <p:sp>
          <p:nvSpPr>
            <p:cNvPr id="1414155" name="Line 11"/>
            <p:cNvSpPr>
              <a:spLocks noChangeShapeType="1"/>
            </p:cNvSpPr>
            <p:nvPr/>
          </p:nvSpPr>
          <p:spPr bwMode="auto">
            <a:xfrm>
              <a:off x="1937" y="1125"/>
              <a:ext cx="641" cy="467"/>
            </a:xfrm>
            <a:prstGeom prst="line">
              <a:avLst/>
            </a:prstGeom>
            <a:noFill/>
            <a:ln w="19050">
              <a:solidFill>
                <a:schemeClr val="tx1"/>
              </a:solidFill>
              <a:round/>
              <a:headEnd/>
              <a:tailEnd/>
            </a:ln>
            <a:effectLst/>
          </p:spPr>
          <p:txBody>
            <a:bodyPr wrap="none" anchor="ctr"/>
            <a:lstStyle/>
            <a:p>
              <a:endParaRPr lang="en-US"/>
            </a:p>
          </p:txBody>
        </p:sp>
        <p:sp>
          <p:nvSpPr>
            <p:cNvPr id="1414156" name="Line 12"/>
            <p:cNvSpPr>
              <a:spLocks noChangeShapeType="1"/>
            </p:cNvSpPr>
            <p:nvPr/>
          </p:nvSpPr>
          <p:spPr bwMode="auto">
            <a:xfrm flipV="1">
              <a:off x="1874" y="751"/>
              <a:ext cx="300" cy="192"/>
            </a:xfrm>
            <a:prstGeom prst="line">
              <a:avLst/>
            </a:prstGeom>
            <a:noFill/>
            <a:ln w="19050">
              <a:solidFill>
                <a:schemeClr val="tx1"/>
              </a:solidFill>
              <a:round/>
              <a:headEnd/>
              <a:tailEnd/>
            </a:ln>
            <a:effectLst/>
          </p:spPr>
          <p:txBody>
            <a:bodyPr wrap="none" anchor="ctr"/>
            <a:lstStyle/>
            <a:p>
              <a:endParaRPr lang="en-US"/>
            </a:p>
          </p:txBody>
        </p:sp>
        <p:sp>
          <p:nvSpPr>
            <p:cNvPr id="1414157" name="Line 13"/>
            <p:cNvSpPr>
              <a:spLocks noChangeShapeType="1"/>
            </p:cNvSpPr>
            <p:nvPr/>
          </p:nvSpPr>
          <p:spPr bwMode="auto">
            <a:xfrm>
              <a:off x="1889" y="2177"/>
              <a:ext cx="292" cy="148"/>
            </a:xfrm>
            <a:prstGeom prst="line">
              <a:avLst/>
            </a:prstGeom>
            <a:noFill/>
            <a:ln w="19050">
              <a:solidFill>
                <a:schemeClr val="tx1"/>
              </a:solidFill>
              <a:round/>
              <a:headEnd/>
              <a:tailEnd/>
            </a:ln>
            <a:effectLst/>
          </p:spPr>
          <p:txBody>
            <a:bodyPr wrap="none" anchor="ctr"/>
            <a:lstStyle/>
            <a:p>
              <a:endParaRPr lang="en-US"/>
            </a:p>
          </p:txBody>
        </p:sp>
        <p:sp>
          <p:nvSpPr>
            <p:cNvPr id="1414158" name="Line 14"/>
            <p:cNvSpPr>
              <a:spLocks noChangeShapeType="1"/>
            </p:cNvSpPr>
            <p:nvPr/>
          </p:nvSpPr>
          <p:spPr bwMode="auto">
            <a:xfrm>
              <a:off x="1869" y="2193"/>
              <a:ext cx="292" cy="148"/>
            </a:xfrm>
            <a:prstGeom prst="line">
              <a:avLst/>
            </a:prstGeom>
            <a:noFill/>
            <a:ln w="19050">
              <a:solidFill>
                <a:schemeClr val="tx1"/>
              </a:solidFill>
              <a:round/>
              <a:headEnd/>
              <a:tailEnd/>
            </a:ln>
            <a:effectLst/>
          </p:spPr>
          <p:txBody>
            <a:bodyPr wrap="none" anchor="ctr"/>
            <a:lstStyle/>
            <a:p>
              <a:endParaRPr lang="en-US"/>
            </a:p>
          </p:txBody>
        </p:sp>
        <p:sp>
          <p:nvSpPr>
            <p:cNvPr id="1414159" name="Line 15"/>
            <p:cNvSpPr>
              <a:spLocks noChangeShapeType="1"/>
            </p:cNvSpPr>
            <p:nvPr/>
          </p:nvSpPr>
          <p:spPr bwMode="auto">
            <a:xfrm>
              <a:off x="1849" y="2217"/>
              <a:ext cx="292" cy="148"/>
            </a:xfrm>
            <a:prstGeom prst="line">
              <a:avLst/>
            </a:prstGeom>
            <a:noFill/>
            <a:ln w="19050">
              <a:solidFill>
                <a:schemeClr val="tx1"/>
              </a:solidFill>
              <a:round/>
              <a:headEnd/>
              <a:tailEnd/>
            </a:ln>
            <a:effectLst/>
          </p:spPr>
          <p:txBody>
            <a:bodyPr wrap="none" anchor="ctr"/>
            <a:lstStyle/>
            <a:p>
              <a:endParaRPr lang="en-US"/>
            </a:p>
          </p:txBody>
        </p:sp>
        <p:sp>
          <p:nvSpPr>
            <p:cNvPr id="1414160" name="Line 16"/>
            <p:cNvSpPr>
              <a:spLocks noChangeShapeType="1"/>
            </p:cNvSpPr>
            <p:nvPr/>
          </p:nvSpPr>
          <p:spPr bwMode="auto">
            <a:xfrm flipV="1">
              <a:off x="1911" y="789"/>
              <a:ext cx="300" cy="192"/>
            </a:xfrm>
            <a:prstGeom prst="line">
              <a:avLst/>
            </a:prstGeom>
            <a:noFill/>
            <a:ln w="19050">
              <a:solidFill>
                <a:schemeClr val="tx1"/>
              </a:solidFill>
              <a:round/>
              <a:headEnd/>
              <a:tailEnd/>
            </a:ln>
            <a:effectLst/>
          </p:spPr>
          <p:txBody>
            <a:bodyPr wrap="none" anchor="ctr"/>
            <a:lstStyle/>
            <a:p>
              <a:endParaRPr lang="en-US"/>
            </a:p>
          </p:txBody>
        </p:sp>
        <p:sp>
          <p:nvSpPr>
            <p:cNvPr id="1414161" name="Line 17"/>
            <p:cNvSpPr>
              <a:spLocks noChangeShapeType="1"/>
            </p:cNvSpPr>
            <p:nvPr/>
          </p:nvSpPr>
          <p:spPr bwMode="auto">
            <a:xfrm flipV="1">
              <a:off x="1901" y="759"/>
              <a:ext cx="300" cy="192"/>
            </a:xfrm>
            <a:prstGeom prst="line">
              <a:avLst/>
            </a:prstGeom>
            <a:noFill/>
            <a:ln w="19050">
              <a:solidFill>
                <a:schemeClr val="tx1"/>
              </a:solidFill>
              <a:round/>
              <a:headEnd/>
              <a:tailEnd/>
            </a:ln>
            <a:effectLst/>
          </p:spPr>
          <p:txBody>
            <a:bodyPr wrap="none" anchor="ctr"/>
            <a:lstStyle/>
            <a:p>
              <a:endParaRPr lang="en-US"/>
            </a:p>
          </p:txBody>
        </p:sp>
        <p:sp>
          <p:nvSpPr>
            <p:cNvPr id="1414162" name="Line 18"/>
            <p:cNvSpPr>
              <a:spLocks noChangeShapeType="1"/>
            </p:cNvSpPr>
            <p:nvPr/>
          </p:nvSpPr>
          <p:spPr bwMode="auto">
            <a:xfrm flipV="1">
              <a:off x="1865" y="733"/>
              <a:ext cx="300" cy="192"/>
            </a:xfrm>
            <a:prstGeom prst="line">
              <a:avLst/>
            </a:prstGeom>
            <a:noFill/>
            <a:ln w="19050">
              <a:solidFill>
                <a:schemeClr val="tx1"/>
              </a:solidFill>
              <a:round/>
              <a:headEnd/>
              <a:tailEnd/>
            </a:ln>
            <a:effectLst/>
          </p:spPr>
          <p:txBody>
            <a:bodyPr wrap="none" anchor="ctr"/>
            <a:lstStyle/>
            <a:p>
              <a:endParaRPr lang="en-US"/>
            </a:p>
          </p:txBody>
        </p:sp>
        <p:sp>
          <p:nvSpPr>
            <p:cNvPr id="1414163" name="Text Box 19"/>
            <p:cNvSpPr txBox="1">
              <a:spLocks noChangeArrowheads="1"/>
            </p:cNvSpPr>
            <p:nvPr/>
          </p:nvSpPr>
          <p:spPr bwMode="auto">
            <a:xfrm>
              <a:off x="2351" y="1195"/>
              <a:ext cx="1784" cy="192"/>
            </a:xfrm>
            <a:prstGeom prst="rect">
              <a:avLst/>
            </a:prstGeom>
            <a:noFill/>
            <a:ln w="9525">
              <a:noFill/>
              <a:miter lim="800000"/>
              <a:headEnd/>
              <a:tailEnd/>
            </a:ln>
            <a:effectLst/>
          </p:spPr>
          <p:txBody>
            <a:bodyPr>
              <a:spAutoFit/>
            </a:bodyPr>
            <a:lstStyle/>
            <a:p>
              <a:pPr algn="l"/>
              <a:r>
                <a:rPr lang="en-US" sz="1400" b="1">
                  <a:solidFill>
                    <a:schemeClr val="accent2"/>
                  </a:solidFill>
                  <a:latin typeface="Comic Sans MS" pitchFamily="66" charset="0"/>
                </a:rPr>
                <a:t>Hard Scattering Process</a:t>
              </a:r>
            </a:p>
          </p:txBody>
        </p:sp>
        <p:sp>
          <p:nvSpPr>
            <p:cNvPr id="1414164" name="Line 20"/>
            <p:cNvSpPr>
              <a:spLocks noChangeShapeType="1"/>
            </p:cNvSpPr>
            <p:nvPr/>
          </p:nvSpPr>
          <p:spPr bwMode="auto">
            <a:xfrm>
              <a:off x="2578" y="1592"/>
              <a:ext cx="960" cy="0"/>
            </a:xfrm>
            <a:prstGeom prst="line">
              <a:avLst/>
            </a:prstGeom>
            <a:noFill/>
            <a:ln w="19050">
              <a:solidFill>
                <a:schemeClr val="tx1"/>
              </a:solidFill>
              <a:round/>
              <a:headEnd/>
              <a:tailEnd/>
            </a:ln>
            <a:effectLst/>
          </p:spPr>
          <p:txBody>
            <a:bodyPr wrap="none" anchor="ctr"/>
            <a:lstStyle/>
            <a:p>
              <a:endParaRPr lang="en-US"/>
            </a:p>
          </p:txBody>
        </p:sp>
        <p:graphicFrame>
          <p:nvGraphicFramePr>
            <p:cNvPr id="1414165" name="Object 21"/>
            <p:cNvGraphicFramePr>
              <a:graphicFrameLocks noChangeAspect="1"/>
            </p:cNvGraphicFramePr>
            <p:nvPr/>
          </p:nvGraphicFramePr>
          <p:xfrm>
            <a:off x="1255" y="1784"/>
            <a:ext cx="123" cy="174"/>
          </p:xfrm>
          <a:graphic>
            <a:graphicData uri="http://schemas.openxmlformats.org/presentationml/2006/ole">
              <mc:AlternateContent xmlns:mc="http://schemas.openxmlformats.org/markup-compatibility/2006">
                <mc:Choice xmlns:v="urn:schemas-microsoft-com:vml" Requires="v">
                  <p:oleObj spid="_x0000_s66394" name="Equation" r:id="rId4" imgW="152280" imgH="215640" progId="">
                    <p:embed/>
                  </p:oleObj>
                </mc:Choice>
                <mc:Fallback>
                  <p:oleObj name="Equation" r:id="rId4" imgW="152280" imgH="2156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 y="1784"/>
                          <a:ext cx="12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6" name="Object 22"/>
            <p:cNvGraphicFramePr>
              <a:graphicFrameLocks noChangeAspect="1"/>
            </p:cNvGraphicFramePr>
            <p:nvPr/>
          </p:nvGraphicFramePr>
          <p:xfrm>
            <a:off x="1954" y="1634"/>
            <a:ext cx="246" cy="174"/>
          </p:xfrm>
          <a:graphic>
            <a:graphicData uri="http://schemas.openxmlformats.org/presentationml/2006/ole">
              <mc:AlternateContent xmlns:mc="http://schemas.openxmlformats.org/markup-compatibility/2006">
                <mc:Choice xmlns:v="urn:schemas-microsoft-com:vml" Requires="v">
                  <p:oleObj spid="_x0000_s66395" name="Equation" r:id="rId6" imgW="304560" imgH="215640" progId="">
                    <p:embed/>
                  </p:oleObj>
                </mc:Choice>
                <mc:Fallback>
                  <p:oleObj name="Equation" r:id="rId6" imgW="304560" imgH="21564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 y="1634"/>
                          <a:ext cx="246"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7" name="Object 23"/>
            <p:cNvGraphicFramePr>
              <a:graphicFrameLocks noChangeAspect="1"/>
            </p:cNvGraphicFramePr>
            <p:nvPr/>
          </p:nvGraphicFramePr>
          <p:xfrm>
            <a:off x="1287" y="776"/>
            <a:ext cx="113" cy="174"/>
          </p:xfrm>
          <a:graphic>
            <a:graphicData uri="http://schemas.openxmlformats.org/presentationml/2006/ole">
              <mc:AlternateContent xmlns:mc="http://schemas.openxmlformats.org/markup-compatibility/2006">
                <mc:Choice xmlns:v="urn:schemas-microsoft-com:vml" Requires="v">
                  <p:oleObj spid="_x0000_s66396" name="Equation" r:id="rId8" imgW="139680" imgH="215640" progId="">
                    <p:embed/>
                  </p:oleObj>
                </mc:Choice>
                <mc:Fallback>
                  <p:oleObj name="Equation" r:id="rId8" imgW="139680" imgH="21564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87" y="776"/>
                          <a:ext cx="113"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14168" name="Object 24"/>
            <p:cNvGraphicFramePr>
              <a:graphicFrameLocks noChangeAspect="1"/>
            </p:cNvGraphicFramePr>
            <p:nvPr/>
          </p:nvGraphicFramePr>
          <p:xfrm>
            <a:off x="2150" y="1112"/>
            <a:ext cx="225" cy="174"/>
          </p:xfrm>
          <a:graphic>
            <a:graphicData uri="http://schemas.openxmlformats.org/presentationml/2006/ole">
              <mc:AlternateContent xmlns:mc="http://schemas.openxmlformats.org/markup-compatibility/2006">
                <mc:Choice xmlns:v="urn:schemas-microsoft-com:vml" Requires="v">
                  <p:oleObj spid="_x0000_s66397" name="Equation" r:id="rId10" imgW="279360" imgH="215640" progId="">
                    <p:embed/>
                  </p:oleObj>
                </mc:Choice>
                <mc:Fallback>
                  <p:oleObj name="Equation" r:id="rId10" imgW="279360" imgH="215640"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0" y="1112"/>
                          <a:ext cx="225" cy="1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5"/>
            <p:cNvGrpSpPr>
              <a:grpSpLocks/>
            </p:cNvGrpSpPr>
            <p:nvPr/>
          </p:nvGrpSpPr>
          <p:grpSpPr bwMode="auto">
            <a:xfrm rot="-1546555">
              <a:off x="1884" y="1844"/>
              <a:ext cx="444" cy="122"/>
              <a:chOff x="2291" y="2513"/>
              <a:chExt cx="1199" cy="188"/>
            </a:xfrm>
          </p:grpSpPr>
          <p:sp>
            <p:nvSpPr>
              <p:cNvPr id="1414170" name="Freeform 26"/>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1" name="Freeform 27"/>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2" name="Freeform 28"/>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3" name="Freeform 29"/>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74" name="Freeform 30"/>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75" name="Line 31"/>
            <p:cNvSpPr>
              <a:spLocks noChangeShapeType="1"/>
            </p:cNvSpPr>
            <p:nvPr/>
          </p:nvSpPr>
          <p:spPr bwMode="auto">
            <a:xfrm flipV="1">
              <a:off x="3909" y="1363"/>
              <a:ext cx="145" cy="57"/>
            </a:xfrm>
            <a:prstGeom prst="line">
              <a:avLst/>
            </a:prstGeom>
            <a:noFill/>
            <a:ln w="19050">
              <a:solidFill>
                <a:schemeClr val="tx1"/>
              </a:solidFill>
              <a:round/>
              <a:headEnd/>
              <a:tailEnd/>
            </a:ln>
            <a:effectLst/>
          </p:spPr>
          <p:txBody>
            <a:bodyPr wrap="none" anchor="ctr"/>
            <a:lstStyle/>
            <a:p>
              <a:endParaRPr lang="en-US"/>
            </a:p>
          </p:txBody>
        </p:sp>
        <p:sp>
          <p:nvSpPr>
            <p:cNvPr id="1414176" name="Line 32"/>
            <p:cNvSpPr>
              <a:spLocks noChangeShapeType="1"/>
            </p:cNvSpPr>
            <p:nvPr/>
          </p:nvSpPr>
          <p:spPr bwMode="auto">
            <a:xfrm>
              <a:off x="3954" y="1414"/>
              <a:ext cx="132" cy="7"/>
            </a:xfrm>
            <a:prstGeom prst="line">
              <a:avLst/>
            </a:prstGeom>
            <a:noFill/>
            <a:ln w="19050">
              <a:solidFill>
                <a:schemeClr val="tx1"/>
              </a:solidFill>
              <a:round/>
              <a:headEnd/>
              <a:tailEnd/>
            </a:ln>
            <a:effectLst/>
          </p:spPr>
          <p:txBody>
            <a:bodyPr wrap="none" anchor="ctr"/>
            <a:lstStyle/>
            <a:p>
              <a:endParaRPr lang="en-US"/>
            </a:p>
          </p:txBody>
        </p:sp>
        <p:sp>
          <p:nvSpPr>
            <p:cNvPr id="1414177" name="Line 33"/>
            <p:cNvSpPr>
              <a:spLocks noChangeShapeType="1"/>
            </p:cNvSpPr>
            <p:nvPr/>
          </p:nvSpPr>
          <p:spPr bwMode="auto">
            <a:xfrm rot="20991552" flipV="1">
              <a:off x="3849" y="1095"/>
              <a:ext cx="28" cy="29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8" name="Line 34"/>
            <p:cNvSpPr>
              <a:spLocks noChangeShapeType="1"/>
            </p:cNvSpPr>
            <p:nvPr/>
          </p:nvSpPr>
          <p:spPr bwMode="auto">
            <a:xfrm flipV="1">
              <a:off x="3905" y="951"/>
              <a:ext cx="55" cy="3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79" name="Line 35"/>
            <p:cNvSpPr>
              <a:spLocks noChangeShapeType="1"/>
            </p:cNvSpPr>
            <p:nvPr/>
          </p:nvSpPr>
          <p:spPr bwMode="auto">
            <a:xfrm flipV="1">
              <a:off x="3912" y="1239"/>
              <a:ext cx="96" cy="159"/>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0" name="Line 36"/>
            <p:cNvSpPr>
              <a:spLocks noChangeShapeType="1"/>
            </p:cNvSpPr>
            <p:nvPr/>
          </p:nvSpPr>
          <p:spPr bwMode="auto">
            <a:xfrm flipV="1">
              <a:off x="3877" y="1095"/>
              <a:ext cx="35" cy="268"/>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81" name="Line 37"/>
            <p:cNvSpPr>
              <a:spLocks noChangeShapeType="1"/>
            </p:cNvSpPr>
            <p:nvPr/>
          </p:nvSpPr>
          <p:spPr bwMode="auto">
            <a:xfrm flipV="1">
              <a:off x="3901" y="921"/>
              <a:ext cx="155" cy="477"/>
            </a:xfrm>
            <a:prstGeom prst="line">
              <a:avLst/>
            </a:prstGeom>
            <a:noFill/>
            <a:ln w="25400">
              <a:solidFill>
                <a:schemeClr val="tx1"/>
              </a:solidFill>
              <a:round/>
              <a:headEnd/>
              <a:tailEnd type="triangle" w="med" len="med"/>
            </a:ln>
            <a:effectLst/>
          </p:spPr>
          <p:txBody>
            <a:bodyPr wrap="none" anchor="ctr"/>
            <a:lstStyle/>
            <a:p>
              <a:endParaRPr lang="en-US"/>
            </a:p>
          </p:txBody>
        </p:sp>
        <p:grpSp>
          <p:nvGrpSpPr>
            <p:cNvPr id="4" name="Group 38"/>
            <p:cNvGrpSpPr>
              <a:grpSpLocks/>
            </p:cNvGrpSpPr>
            <p:nvPr/>
          </p:nvGrpSpPr>
          <p:grpSpPr bwMode="auto">
            <a:xfrm rot="-1546555">
              <a:off x="2250" y="1664"/>
              <a:ext cx="444" cy="122"/>
              <a:chOff x="2291" y="2513"/>
              <a:chExt cx="1199" cy="188"/>
            </a:xfrm>
          </p:grpSpPr>
          <p:sp>
            <p:nvSpPr>
              <p:cNvPr id="1414183" name="Freeform 39"/>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4" name="Freeform 40"/>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5" name="Freeform 41"/>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6" name="Freeform 42"/>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87" name="Freeform 43"/>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graphicFrame>
          <p:nvGraphicFramePr>
            <p:cNvPr id="1414188" name="Object 44"/>
            <p:cNvGraphicFramePr>
              <a:graphicFrameLocks noChangeAspect="1"/>
            </p:cNvGraphicFramePr>
            <p:nvPr/>
          </p:nvGraphicFramePr>
          <p:xfrm>
            <a:off x="3014" y="1439"/>
            <a:ext cx="103" cy="154"/>
          </p:xfrm>
          <a:graphic>
            <a:graphicData uri="http://schemas.openxmlformats.org/presentationml/2006/ole">
              <mc:AlternateContent xmlns:mc="http://schemas.openxmlformats.org/markup-compatibility/2006">
                <mc:Choice xmlns:v="urn:schemas-microsoft-com:vml" Requires="v">
                  <p:oleObj spid="_x0000_s66398" name="Equation" r:id="rId12" imgW="126720" imgH="190440" progId="">
                    <p:embed/>
                  </p:oleObj>
                </mc:Choice>
                <mc:Fallback>
                  <p:oleObj name="Equation" r:id="rId12" imgW="126720" imgH="190440" progId="">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4" y="1439"/>
                          <a:ext cx="103" cy="1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189" name="Line 45"/>
            <p:cNvSpPr>
              <a:spLocks noChangeShapeType="1"/>
            </p:cNvSpPr>
            <p:nvPr/>
          </p:nvSpPr>
          <p:spPr bwMode="auto">
            <a:xfrm flipV="1">
              <a:off x="3543" y="1408"/>
              <a:ext cx="342" cy="180"/>
            </a:xfrm>
            <a:prstGeom prst="line">
              <a:avLst/>
            </a:prstGeom>
            <a:noFill/>
            <a:ln w="25400">
              <a:solidFill>
                <a:schemeClr val="tx1"/>
              </a:solidFill>
              <a:round/>
              <a:headEnd/>
              <a:tailEnd/>
            </a:ln>
            <a:effectLst/>
          </p:spPr>
          <p:txBody>
            <a:bodyPr anchor="ctr"/>
            <a:lstStyle/>
            <a:p>
              <a:endParaRPr lang="en-US"/>
            </a:p>
          </p:txBody>
        </p:sp>
        <p:graphicFrame>
          <p:nvGraphicFramePr>
            <p:cNvPr id="1414190" name="Object 46"/>
            <p:cNvGraphicFramePr>
              <a:graphicFrameLocks noChangeAspect="1"/>
            </p:cNvGraphicFramePr>
            <p:nvPr/>
          </p:nvGraphicFramePr>
          <p:xfrm>
            <a:off x="2784" y="1785"/>
            <a:ext cx="572" cy="262"/>
          </p:xfrm>
          <a:graphic>
            <a:graphicData uri="http://schemas.openxmlformats.org/presentationml/2006/ole">
              <mc:AlternateContent xmlns:mc="http://schemas.openxmlformats.org/markup-compatibility/2006">
                <mc:Choice xmlns:v="urn:schemas-microsoft-com:vml" Requires="v">
                  <p:oleObj spid="_x0000_s66399" name="Equation" r:id="rId14" imgW="444240" imgH="203040" progId="Equation.3">
                    <p:embed/>
                  </p:oleObj>
                </mc:Choice>
                <mc:Fallback>
                  <p:oleObj name="Equation" r:id="rId14" imgW="444240" imgH="20304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84" y="1785"/>
                          <a:ext cx="572" cy="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7"/>
            <p:cNvGrpSpPr>
              <a:grpSpLocks/>
            </p:cNvGrpSpPr>
            <p:nvPr/>
          </p:nvGrpSpPr>
          <p:grpSpPr bwMode="auto">
            <a:xfrm rot="1595871">
              <a:off x="3531" y="1650"/>
              <a:ext cx="444" cy="122"/>
              <a:chOff x="2291" y="2513"/>
              <a:chExt cx="1199" cy="188"/>
            </a:xfrm>
          </p:grpSpPr>
          <p:sp>
            <p:nvSpPr>
              <p:cNvPr id="1414192" name="Freeform 48"/>
              <p:cNvSpPr>
                <a:spLocks/>
              </p:cNvSpPr>
              <p:nvPr/>
            </p:nvSpPr>
            <p:spPr bwMode="auto">
              <a:xfrm>
                <a:off x="2291"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3" name="Freeform 49"/>
              <p:cNvSpPr>
                <a:spLocks/>
              </p:cNvSpPr>
              <p:nvPr/>
            </p:nvSpPr>
            <p:spPr bwMode="auto">
              <a:xfrm>
                <a:off x="2513" y="2515"/>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4" name="Freeform 50"/>
              <p:cNvSpPr>
                <a:spLocks/>
              </p:cNvSpPr>
              <p:nvPr/>
            </p:nvSpPr>
            <p:spPr bwMode="auto">
              <a:xfrm>
                <a:off x="2737" y="251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5" name="Freeform 51"/>
              <p:cNvSpPr>
                <a:spLocks/>
              </p:cNvSpPr>
              <p:nvPr/>
            </p:nvSpPr>
            <p:spPr bwMode="auto">
              <a:xfrm>
                <a:off x="2957" y="2517"/>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414196" name="Freeform 52"/>
              <p:cNvSpPr>
                <a:spLocks/>
              </p:cNvSpPr>
              <p:nvPr/>
            </p:nvSpPr>
            <p:spPr bwMode="auto">
              <a:xfrm>
                <a:off x="3173" y="2523"/>
                <a:ext cx="317" cy="178"/>
              </a:xfrm>
              <a:custGeom>
                <a:avLst/>
                <a:gdLst/>
                <a:ahLst/>
                <a:cxnLst>
                  <a:cxn ang="0">
                    <a:pos x="0" y="95"/>
                  </a:cxn>
                  <a:cxn ang="0">
                    <a:pos x="19" y="32"/>
                  </a:cxn>
                  <a:cxn ang="0">
                    <a:pos x="146" y="0"/>
                  </a:cxn>
                  <a:cxn ang="0">
                    <a:pos x="247" y="25"/>
                  </a:cxn>
                  <a:cxn ang="0">
                    <a:pos x="298" y="139"/>
                  </a:cxn>
                  <a:cxn ang="0">
                    <a:pos x="241" y="171"/>
                  </a:cxn>
                  <a:cxn ang="0">
                    <a:pos x="241" y="32"/>
                  </a:cxn>
                  <a:cxn ang="0">
                    <a:pos x="317" y="13"/>
                  </a:cxn>
                </a:cxnLst>
                <a:rect l="0" t="0" r="r" b="b"/>
                <a:pathLst>
                  <a:path w="317" h="178">
                    <a:moveTo>
                      <a:pt x="0" y="95"/>
                    </a:moveTo>
                    <a:cubicBezTo>
                      <a:pt x="6" y="77"/>
                      <a:pt x="8" y="47"/>
                      <a:pt x="19" y="32"/>
                    </a:cubicBezTo>
                    <a:cubicBezTo>
                      <a:pt x="43" y="1"/>
                      <a:pt x="114" y="4"/>
                      <a:pt x="146" y="0"/>
                    </a:cubicBezTo>
                    <a:cubicBezTo>
                      <a:pt x="179" y="10"/>
                      <a:pt x="214" y="14"/>
                      <a:pt x="247" y="25"/>
                    </a:cubicBezTo>
                    <a:cubicBezTo>
                      <a:pt x="272" y="62"/>
                      <a:pt x="285" y="96"/>
                      <a:pt x="298" y="139"/>
                    </a:cubicBezTo>
                    <a:cubicBezTo>
                      <a:pt x="289" y="178"/>
                      <a:pt x="280" y="178"/>
                      <a:pt x="241" y="171"/>
                    </a:cubicBezTo>
                    <a:cubicBezTo>
                      <a:pt x="228" y="129"/>
                      <a:pt x="218" y="72"/>
                      <a:pt x="241" y="32"/>
                    </a:cubicBezTo>
                    <a:cubicBezTo>
                      <a:pt x="254" y="9"/>
                      <a:pt x="298" y="13"/>
                      <a:pt x="317" y="13"/>
                    </a:cubicBezTo>
                  </a:path>
                </a:pathLst>
              </a:custGeom>
              <a:noFill/>
              <a:ln w="28575" cap="flat" cmpd="sng">
                <a:solidFill>
                  <a:schemeClr val="tx1"/>
                </a:solidFill>
                <a:prstDash val="solid"/>
                <a:round/>
                <a:headEnd type="none" w="med" len="med"/>
                <a:tailEnd type="none" w="med" len="med"/>
              </a:ln>
              <a:effectLst/>
            </p:spPr>
            <p:txBody>
              <a:bodyPr/>
              <a:lstStyle/>
              <a:p>
                <a:endParaRPr lang="en-US"/>
              </a:p>
            </p:txBody>
          </p:sp>
        </p:grpSp>
        <p:sp>
          <p:nvSpPr>
            <p:cNvPr id="1414197" name="Line 53"/>
            <p:cNvSpPr>
              <a:spLocks noChangeShapeType="1"/>
            </p:cNvSpPr>
            <p:nvPr/>
          </p:nvSpPr>
          <p:spPr bwMode="auto">
            <a:xfrm>
              <a:off x="3936" y="1833"/>
              <a:ext cx="336" cy="240"/>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8" name="Line 54"/>
            <p:cNvSpPr>
              <a:spLocks noChangeShapeType="1"/>
            </p:cNvSpPr>
            <p:nvPr/>
          </p:nvSpPr>
          <p:spPr bwMode="auto">
            <a:xfrm rot="-608448">
              <a:off x="3935" y="1758"/>
              <a:ext cx="240" cy="137"/>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199" name="Line 55"/>
            <p:cNvSpPr>
              <a:spLocks noChangeShapeType="1"/>
            </p:cNvSpPr>
            <p:nvPr/>
          </p:nvSpPr>
          <p:spPr bwMode="auto">
            <a:xfrm rot="-608448">
              <a:off x="3943" y="1786"/>
              <a:ext cx="284" cy="234"/>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0" name="Line 56"/>
            <p:cNvSpPr>
              <a:spLocks noChangeShapeType="1"/>
            </p:cNvSpPr>
            <p:nvPr/>
          </p:nvSpPr>
          <p:spPr bwMode="auto">
            <a:xfrm rot="-608448">
              <a:off x="3932" y="1845"/>
              <a:ext cx="99" cy="183"/>
            </a:xfrm>
            <a:prstGeom prst="line">
              <a:avLst/>
            </a:prstGeom>
            <a:noFill/>
            <a:ln w="9525">
              <a:solidFill>
                <a:schemeClr val="tx1"/>
              </a:solidFill>
              <a:round/>
              <a:headEnd/>
              <a:tailEnd type="triangle" w="med" len="med"/>
            </a:ln>
            <a:effectLst/>
          </p:spPr>
          <p:txBody>
            <a:bodyPr wrap="none" anchor="ctr"/>
            <a:lstStyle/>
            <a:p>
              <a:endParaRPr lang="en-US"/>
            </a:p>
          </p:txBody>
        </p:sp>
        <p:sp>
          <p:nvSpPr>
            <p:cNvPr id="1414201" name="Line 57"/>
            <p:cNvSpPr>
              <a:spLocks noChangeShapeType="1"/>
            </p:cNvSpPr>
            <p:nvPr/>
          </p:nvSpPr>
          <p:spPr bwMode="auto">
            <a:xfrm>
              <a:off x="3948" y="1778"/>
              <a:ext cx="132" cy="7"/>
            </a:xfrm>
            <a:prstGeom prst="line">
              <a:avLst/>
            </a:prstGeom>
            <a:noFill/>
            <a:ln w="19050">
              <a:solidFill>
                <a:schemeClr val="tx1"/>
              </a:solidFill>
              <a:round/>
              <a:headEnd/>
              <a:tailEnd/>
            </a:ln>
            <a:effectLst/>
          </p:spPr>
          <p:txBody>
            <a:bodyPr wrap="none" anchor="ctr"/>
            <a:lstStyle/>
            <a:p>
              <a:endParaRPr lang="en-US"/>
            </a:p>
          </p:txBody>
        </p:sp>
        <p:sp>
          <p:nvSpPr>
            <p:cNvPr id="1414202" name="Line 58"/>
            <p:cNvSpPr>
              <a:spLocks noChangeShapeType="1"/>
            </p:cNvSpPr>
            <p:nvPr/>
          </p:nvSpPr>
          <p:spPr bwMode="auto">
            <a:xfrm>
              <a:off x="3936" y="1833"/>
              <a:ext cx="102" cy="96"/>
            </a:xfrm>
            <a:prstGeom prst="line">
              <a:avLst/>
            </a:prstGeom>
            <a:noFill/>
            <a:ln w="19050">
              <a:solidFill>
                <a:schemeClr val="tx1"/>
              </a:solidFill>
              <a:round/>
              <a:headEnd/>
              <a:tailEnd/>
            </a:ln>
            <a:effectLst/>
          </p:spPr>
          <p:txBody>
            <a:bodyPr wrap="none" anchor="ctr"/>
            <a:lstStyle/>
            <a:p>
              <a:endParaRPr lang="en-US"/>
            </a:p>
          </p:txBody>
        </p:sp>
        <p:graphicFrame>
          <p:nvGraphicFramePr>
            <p:cNvPr id="1414203" name="Object 59"/>
            <p:cNvGraphicFramePr>
              <a:graphicFrameLocks noChangeAspect="1"/>
            </p:cNvGraphicFramePr>
            <p:nvPr/>
          </p:nvGraphicFramePr>
          <p:xfrm>
            <a:off x="4080" y="816"/>
            <a:ext cx="538" cy="320"/>
          </p:xfrm>
          <a:graphic>
            <a:graphicData uri="http://schemas.openxmlformats.org/presentationml/2006/ole">
              <mc:AlternateContent xmlns:mc="http://schemas.openxmlformats.org/markup-compatibility/2006">
                <mc:Choice xmlns:v="urn:schemas-microsoft-com:vml" Requires="v">
                  <p:oleObj spid="_x0000_s66400" name="Equation" r:id="rId16" imgW="469800" imgH="279360" progId="Equation.3">
                    <p:embed/>
                  </p:oleObj>
                </mc:Choice>
                <mc:Fallback>
                  <p:oleObj name="Equation" r:id="rId16" imgW="469800" imgH="27936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80" y="816"/>
                          <a:ext cx="538" cy="3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04" name="Text Box 60"/>
            <p:cNvSpPr txBox="1">
              <a:spLocks noChangeArrowheads="1"/>
            </p:cNvSpPr>
            <p:nvPr/>
          </p:nvSpPr>
          <p:spPr bwMode="auto">
            <a:xfrm>
              <a:off x="4272" y="1824"/>
              <a:ext cx="233" cy="288"/>
            </a:xfrm>
            <a:prstGeom prst="rect">
              <a:avLst/>
            </a:prstGeom>
            <a:noFill/>
            <a:ln w="9525">
              <a:noFill/>
              <a:miter lim="800000"/>
              <a:headEnd/>
              <a:tailEnd/>
            </a:ln>
            <a:effectLst/>
          </p:spPr>
          <p:txBody>
            <a:bodyPr wrap="none">
              <a:spAutoFit/>
            </a:bodyPr>
            <a:lstStyle/>
            <a:p>
              <a:r>
                <a:rPr lang="en-US" i="1">
                  <a:solidFill>
                    <a:schemeClr val="tx1"/>
                  </a:solidFill>
                </a:rPr>
                <a:t>X</a:t>
              </a:r>
            </a:p>
          </p:txBody>
        </p:sp>
        <p:sp>
          <p:nvSpPr>
            <p:cNvPr id="1414205" name="Text Box 61"/>
            <p:cNvSpPr txBox="1">
              <a:spLocks noChangeArrowheads="1"/>
            </p:cNvSpPr>
            <p:nvPr/>
          </p:nvSpPr>
          <p:spPr bwMode="auto">
            <a:xfrm>
              <a:off x="1520" y="969"/>
              <a:ext cx="425"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q(x</a:t>
              </a:r>
              <a:r>
                <a:rPr lang="en-US" sz="1800" baseline="-18000" dirty="0">
                  <a:solidFill>
                    <a:schemeClr val="tx1"/>
                  </a:solidFill>
                  <a:latin typeface="Comic Sans MS" pitchFamily="66" charset="0"/>
                </a:rPr>
                <a:t>1</a:t>
              </a:r>
              <a:r>
                <a:rPr lang="en-US" sz="1800" dirty="0">
                  <a:solidFill>
                    <a:schemeClr val="tx1"/>
                  </a:solidFill>
                  <a:latin typeface="Comic Sans MS" pitchFamily="66" charset="0"/>
                </a:rPr>
                <a:t>)</a:t>
              </a:r>
            </a:p>
          </p:txBody>
        </p:sp>
        <p:sp>
          <p:nvSpPr>
            <p:cNvPr id="1414206" name="Text Box 62"/>
            <p:cNvSpPr txBox="1">
              <a:spLocks noChangeArrowheads="1"/>
            </p:cNvSpPr>
            <p:nvPr/>
          </p:nvSpPr>
          <p:spPr bwMode="auto">
            <a:xfrm>
              <a:off x="1502" y="1929"/>
              <a:ext cx="442" cy="231"/>
            </a:xfrm>
            <a:prstGeom prst="rect">
              <a:avLst/>
            </a:prstGeom>
            <a:noFill/>
            <a:ln w="9525">
              <a:noFill/>
              <a:miter lim="800000"/>
              <a:headEnd/>
              <a:tailEnd/>
            </a:ln>
            <a:effectLst/>
          </p:spPr>
          <p:txBody>
            <a:bodyPr wrap="none">
              <a:spAutoFit/>
            </a:bodyPr>
            <a:lstStyle/>
            <a:p>
              <a:r>
                <a:rPr lang="en-US" sz="1800" dirty="0">
                  <a:solidFill>
                    <a:schemeClr val="tx1"/>
                  </a:solidFill>
                  <a:latin typeface="Comic Sans MS" pitchFamily="66" charset="0"/>
                </a:rPr>
                <a:t>g(x</a:t>
              </a:r>
              <a:r>
                <a:rPr lang="en-US" sz="1800" baseline="-18000" dirty="0">
                  <a:solidFill>
                    <a:schemeClr val="tx1"/>
                  </a:solidFill>
                  <a:latin typeface="Comic Sans MS" pitchFamily="66" charset="0"/>
                </a:rPr>
                <a:t>2</a:t>
              </a:r>
              <a:r>
                <a:rPr lang="en-US" sz="1800" dirty="0">
                  <a:solidFill>
                    <a:schemeClr val="tx1"/>
                  </a:solidFill>
                  <a:latin typeface="Comic Sans MS" pitchFamily="66" charset="0"/>
                </a:rPr>
                <a:t>)</a:t>
              </a:r>
            </a:p>
          </p:txBody>
        </p:sp>
      </p:grpSp>
      <p:sp>
        <p:nvSpPr>
          <p:cNvPr id="1414207" name="Line 63"/>
          <p:cNvSpPr>
            <a:spLocks noChangeShapeType="1"/>
          </p:cNvSpPr>
          <p:nvPr/>
        </p:nvSpPr>
        <p:spPr bwMode="auto">
          <a:xfrm>
            <a:off x="3048000" y="4594225"/>
            <a:ext cx="2209800" cy="0"/>
          </a:xfrm>
          <a:prstGeom prst="line">
            <a:avLst/>
          </a:prstGeom>
          <a:noFill/>
          <a:ln w="38100">
            <a:solidFill>
              <a:srgbClr val="FF85FF"/>
            </a:solidFill>
            <a:round/>
            <a:headEnd/>
            <a:tailEnd/>
          </a:ln>
          <a:effectLst/>
        </p:spPr>
        <p:txBody>
          <a:bodyPr/>
          <a:lstStyle/>
          <a:p>
            <a:endParaRPr lang="en-US"/>
          </a:p>
        </p:txBody>
      </p:sp>
      <p:sp>
        <p:nvSpPr>
          <p:cNvPr id="1414208" name="Rectangle 64"/>
          <p:cNvSpPr>
            <a:spLocks noGrp="1" noChangeArrowheads="1"/>
          </p:cNvSpPr>
          <p:nvPr>
            <p:ph type="title"/>
          </p:nvPr>
        </p:nvSpPr>
        <p:spPr>
          <a:xfrm>
            <a:off x="457200" y="76200"/>
            <a:ext cx="8229600" cy="1143000"/>
          </a:xfrm>
          <a:noFill/>
        </p:spPr>
        <p:txBody>
          <a:bodyPr>
            <a:noAutofit/>
          </a:bodyPr>
          <a:lstStyle/>
          <a:p>
            <a:r>
              <a:rPr lang="en-US" sz="3500" dirty="0" smtClean="0"/>
              <a:t>Parton distribution functions in perturbative QCD calculations of observables</a:t>
            </a:r>
            <a:endParaRPr lang="en-US" sz="3500" dirty="0"/>
          </a:p>
        </p:txBody>
      </p:sp>
      <p:sp>
        <p:nvSpPr>
          <p:cNvPr id="1414209" name="Rectangle 65"/>
          <p:cNvSpPr>
            <a:spLocks noChangeArrowheads="1"/>
          </p:cNvSpPr>
          <p:nvPr/>
        </p:nvSpPr>
        <p:spPr bwMode="auto">
          <a:xfrm>
            <a:off x="304800" y="4649788"/>
            <a:ext cx="8458200" cy="1979612"/>
          </a:xfrm>
          <a:prstGeom prst="rect">
            <a:avLst/>
          </a:prstGeom>
          <a:noFill/>
          <a:ln w="12700">
            <a:noFill/>
            <a:miter lim="800000"/>
            <a:headEnd/>
            <a:tailEnd/>
          </a:ln>
          <a:effectLst/>
        </p:spPr>
        <p:txBody>
          <a:bodyPr lIns="90488" tIns="44450" rIns="90488" bIns="44450"/>
          <a:lstStyle/>
          <a:p>
            <a:pPr marL="342900" indent="-342900" algn="l">
              <a:spcBef>
                <a:spcPct val="20000"/>
              </a:spcBef>
            </a:pPr>
            <a:r>
              <a:rPr lang="en-US" sz="2000" dirty="0" smtClean="0">
                <a:solidFill>
                  <a:srgbClr val="FFFFCC"/>
                </a:solidFill>
              </a:rPr>
              <a:t>High-energy processes </a:t>
            </a:r>
            <a:r>
              <a:rPr lang="en-US" sz="2000" dirty="0">
                <a:solidFill>
                  <a:srgbClr val="FFFFCC"/>
                </a:solidFill>
              </a:rPr>
              <a:t>have predictable rates given:</a:t>
            </a:r>
          </a:p>
          <a:p>
            <a:pPr marL="1143000" lvl="2" indent="-228600">
              <a:spcBef>
                <a:spcPct val="20000"/>
              </a:spcBef>
              <a:buClr>
                <a:srgbClr val="500093"/>
              </a:buClr>
              <a:buFontTx/>
              <a:buChar char="–"/>
            </a:pPr>
            <a:r>
              <a:rPr lang="en-US" sz="2000" dirty="0" smtClean="0">
                <a:solidFill>
                  <a:srgbClr val="00FF00"/>
                </a:solidFill>
              </a:rPr>
              <a:t>Partonic hard scattering rates (calculable in </a:t>
            </a:r>
            <a:r>
              <a:rPr lang="en-US" sz="2000" dirty="0" err="1" smtClean="0">
                <a:solidFill>
                  <a:srgbClr val="00FF00"/>
                </a:solidFill>
              </a:rPr>
              <a:t>pQCD</a:t>
            </a:r>
            <a:r>
              <a:rPr lang="en-US" sz="2000" dirty="0" smtClean="0">
                <a:solidFill>
                  <a:srgbClr val="00FF00"/>
                </a:solidFill>
              </a:rPr>
              <a:t>)</a:t>
            </a:r>
          </a:p>
          <a:p>
            <a:pPr marL="1143000" lvl="2" indent="-228600" algn="l">
              <a:spcBef>
                <a:spcPct val="20000"/>
              </a:spcBef>
              <a:buClr>
                <a:srgbClr val="500093"/>
              </a:buClr>
              <a:buFontTx/>
              <a:buChar char="–"/>
            </a:pPr>
            <a:r>
              <a:rPr lang="en-US" sz="2000" dirty="0" smtClean="0">
                <a:solidFill>
                  <a:srgbClr val="FF85FF"/>
                </a:solidFill>
              </a:rPr>
              <a:t>Parton </a:t>
            </a:r>
            <a:r>
              <a:rPr lang="en-US" sz="2000" dirty="0">
                <a:solidFill>
                  <a:srgbClr val="FF85FF"/>
                </a:solidFill>
              </a:rPr>
              <a:t>distribution functions </a:t>
            </a:r>
            <a:r>
              <a:rPr lang="en-US" sz="2000" dirty="0" smtClean="0">
                <a:solidFill>
                  <a:srgbClr val="FF85FF"/>
                </a:solidFill>
              </a:rPr>
              <a:t>(experiment or lattice)</a:t>
            </a:r>
            <a:endParaRPr lang="en-US" sz="2000" dirty="0">
              <a:solidFill>
                <a:srgbClr val="FF85FF"/>
              </a:solidFill>
            </a:endParaRPr>
          </a:p>
          <a:p>
            <a:pPr marL="1143000" lvl="2" indent="-228600" algn="l">
              <a:spcBef>
                <a:spcPct val="20000"/>
              </a:spcBef>
              <a:buClr>
                <a:srgbClr val="500093"/>
              </a:buClr>
              <a:buFontTx/>
              <a:buChar char="–"/>
            </a:pPr>
            <a:r>
              <a:rPr lang="en-US" sz="2000" dirty="0" smtClean="0">
                <a:solidFill>
                  <a:srgbClr val="00FFCC"/>
                </a:solidFill>
              </a:rPr>
              <a:t>Fragmentation </a:t>
            </a:r>
            <a:r>
              <a:rPr lang="en-US" sz="2000" dirty="0">
                <a:solidFill>
                  <a:srgbClr val="00FFCC"/>
                </a:solidFill>
              </a:rPr>
              <a:t>functions </a:t>
            </a:r>
            <a:r>
              <a:rPr lang="en-US" sz="2000" dirty="0" smtClean="0">
                <a:solidFill>
                  <a:srgbClr val="00FFCC"/>
                </a:solidFill>
              </a:rPr>
              <a:t>(experiment or lattice)</a:t>
            </a:r>
            <a:endParaRPr lang="en-US" sz="2000" dirty="0">
              <a:solidFill>
                <a:srgbClr val="00FFCC"/>
              </a:solidFill>
            </a:endParaRPr>
          </a:p>
        </p:txBody>
      </p:sp>
      <p:grpSp>
        <p:nvGrpSpPr>
          <p:cNvPr id="79" name="Group 78"/>
          <p:cNvGrpSpPr/>
          <p:nvPr/>
        </p:nvGrpSpPr>
        <p:grpSpPr>
          <a:xfrm>
            <a:off x="7151715" y="5276671"/>
            <a:ext cx="1996438" cy="871636"/>
            <a:chOff x="7193280" y="5227320"/>
            <a:chExt cx="1996438" cy="1076689"/>
          </a:xfrm>
        </p:grpSpPr>
        <p:sp>
          <p:nvSpPr>
            <p:cNvPr id="1414211" name="Rectangle 67"/>
            <p:cNvSpPr>
              <a:spLocks noChangeArrowheads="1"/>
            </p:cNvSpPr>
            <p:nvPr/>
          </p:nvSpPr>
          <p:spPr bwMode="auto">
            <a:xfrm>
              <a:off x="7513320" y="5227320"/>
              <a:ext cx="1676398" cy="1026490"/>
            </a:xfrm>
            <a:prstGeom prst="rect">
              <a:avLst/>
            </a:prstGeom>
            <a:noFill/>
            <a:ln w="12700">
              <a:noFill/>
              <a:miter lim="800000"/>
              <a:headEnd/>
              <a:tailEnd/>
            </a:ln>
            <a:effectLst/>
          </p:spPr>
          <p:txBody>
            <a:bodyPr wrap="square">
              <a:spAutoFit/>
            </a:bodyPr>
            <a:lstStyle/>
            <a:p>
              <a:pPr eaLnBrk="1" hangingPunct="1"/>
              <a:r>
                <a:rPr lang="en-US" sz="1600" dirty="0" smtClean="0">
                  <a:solidFill>
                    <a:schemeClr val="bg1"/>
                  </a:solidFill>
                  <a:effectLst>
                    <a:outerShdw blurRad="38100" dist="38100" dir="2700000" algn="tl">
                      <a:srgbClr val="000000"/>
                    </a:outerShdw>
                  </a:effectLst>
                  <a:latin typeface="Arial Rounded MT Bold" pitchFamily="34" charset="0"/>
                </a:rPr>
                <a:t>Universal non-</a:t>
              </a:r>
              <a:r>
                <a:rPr lang="en-US" sz="1600" dirty="0" err="1" smtClean="0">
                  <a:solidFill>
                    <a:schemeClr val="bg1"/>
                  </a:solidFill>
                  <a:effectLst>
                    <a:outerShdw blurRad="38100" dist="38100" dir="2700000" algn="tl">
                      <a:srgbClr val="000000"/>
                    </a:outerShdw>
                  </a:effectLst>
                  <a:latin typeface="Arial Rounded MT Bold" pitchFamily="34" charset="0"/>
                </a:rPr>
                <a:t>perturbative</a:t>
              </a:r>
              <a:r>
                <a:rPr lang="en-US" sz="1600" dirty="0" smtClean="0">
                  <a:solidFill>
                    <a:schemeClr val="bg1"/>
                  </a:solidFill>
                  <a:effectLst>
                    <a:outerShdw blurRad="38100" dist="38100" dir="2700000" algn="tl">
                      <a:srgbClr val="000000"/>
                    </a:outerShdw>
                  </a:effectLst>
                  <a:latin typeface="Arial Rounded MT Bold" pitchFamily="34" charset="0"/>
                </a:rPr>
                <a:t> factors</a:t>
              </a:r>
              <a:endParaRPr lang="en-US" sz="1600" dirty="0">
                <a:solidFill>
                  <a:schemeClr val="bg1"/>
                </a:solidFill>
                <a:effectLst>
                  <a:outerShdw blurRad="38100" dist="38100" dir="2700000" algn="tl">
                    <a:srgbClr val="000000"/>
                  </a:outerShdw>
                </a:effectLst>
                <a:latin typeface="Arial Rounded MT Bold" pitchFamily="34" charset="0"/>
              </a:endParaRPr>
            </a:p>
          </p:txBody>
        </p:sp>
        <p:sp>
          <p:nvSpPr>
            <p:cNvPr id="1414212" name="AutoShape 68"/>
            <p:cNvSpPr>
              <a:spLocks/>
            </p:cNvSpPr>
            <p:nvPr/>
          </p:nvSpPr>
          <p:spPr bwMode="auto">
            <a:xfrm>
              <a:off x="7193280" y="5334000"/>
              <a:ext cx="381000" cy="970009"/>
            </a:xfrm>
            <a:prstGeom prst="rightBrace">
              <a:avLst>
                <a:gd name="adj1" fmla="val 31667"/>
                <a:gd name="adj2" fmla="val 50000"/>
              </a:avLst>
            </a:prstGeom>
            <a:noFill/>
            <a:ln w="57150">
              <a:solidFill>
                <a:schemeClr val="bg1"/>
              </a:solidFill>
              <a:round/>
              <a:headEnd/>
              <a:tailEnd/>
            </a:ln>
            <a:effectLst/>
          </p:spPr>
          <p:txBody>
            <a:bodyPr wrap="none" anchor="ctr"/>
            <a:lstStyle/>
            <a:p>
              <a:endParaRPr lang="it-IT" sz="3200" b="1">
                <a:solidFill>
                  <a:srgbClr val="500093"/>
                </a:solidFill>
                <a:latin typeface="Symbol" pitchFamily="18" charset="2"/>
              </a:endParaRPr>
            </a:p>
          </p:txBody>
        </p:sp>
      </p:grpSp>
      <p:graphicFrame>
        <p:nvGraphicFramePr>
          <p:cNvPr id="1414213" name="Object 69"/>
          <p:cNvGraphicFramePr>
            <a:graphicFrameLocks noChangeAspect="1"/>
          </p:cNvGraphicFramePr>
          <p:nvPr/>
        </p:nvGraphicFramePr>
        <p:xfrm>
          <a:off x="304800" y="3859213"/>
          <a:ext cx="8486775" cy="746125"/>
        </p:xfrm>
        <a:graphic>
          <a:graphicData uri="http://schemas.openxmlformats.org/presentationml/2006/ole">
            <mc:AlternateContent xmlns:mc="http://schemas.openxmlformats.org/markup-compatibility/2006">
              <mc:Choice xmlns:v="urn:schemas-microsoft-com:vml" Requires="v">
                <p:oleObj spid="_x0000_s66401" name="Equation" r:id="rId18" imgW="3174840" imgH="279360" progId="Equation.3">
                  <p:embed/>
                </p:oleObj>
              </mc:Choice>
              <mc:Fallback>
                <p:oleObj name="Equation" r:id="rId18" imgW="3174840" imgH="27936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4800" y="3859213"/>
                        <a:ext cx="8486775"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4214" name="Line 70"/>
          <p:cNvSpPr>
            <a:spLocks noChangeShapeType="1"/>
          </p:cNvSpPr>
          <p:nvPr/>
        </p:nvSpPr>
        <p:spPr bwMode="auto">
          <a:xfrm>
            <a:off x="5638800" y="4594225"/>
            <a:ext cx="1524000" cy="0"/>
          </a:xfrm>
          <a:prstGeom prst="line">
            <a:avLst/>
          </a:prstGeom>
          <a:noFill/>
          <a:ln w="38100">
            <a:solidFill>
              <a:srgbClr val="00FF00"/>
            </a:solidFill>
            <a:round/>
            <a:headEnd/>
            <a:tailEnd/>
          </a:ln>
          <a:effectLst/>
        </p:spPr>
        <p:txBody>
          <a:bodyPr/>
          <a:lstStyle/>
          <a:p>
            <a:endParaRPr lang="en-US"/>
          </a:p>
        </p:txBody>
      </p:sp>
      <p:sp>
        <p:nvSpPr>
          <p:cNvPr id="1414215" name="Line 71"/>
          <p:cNvSpPr>
            <a:spLocks noChangeShapeType="1"/>
          </p:cNvSpPr>
          <p:nvPr/>
        </p:nvSpPr>
        <p:spPr bwMode="auto">
          <a:xfrm flipV="1">
            <a:off x="7620000" y="4594225"/>
            <a:ext cx="1066800" cy="0"/>
          </a:xfrm>
          <a:prstGeom prst="line">
            <a:avLst/>
          </a:prstGeom>
          <a:noFill/>
          <a:ln w="38100">
            <a:solidFill>
              <a:srgbClr val="00FFCC"/>
            </a:solidFill>
            <a:round/>
            <a:headEnd/>
            <a:tailEnd/>
          </a:ln>
          <a:effectLst/>
        </p:spPr>
        <p:txBody>
          <a:bodyPr/>
          <a:lstStyle/>
          <a:p>
            <a:endParaRPr lang="en-US"/>
          </a:p>
        </p:txBody>
      </p:sp>
      <p:sp>
        <p:nvSpPr>
          <p:cNvPr id="1414216" name="Line 72"/>
          <p:cNvSpPr>
            <a:spLocks noChangeShapeType="1"/>
          </p:cNvSpPr>
          <p:nvPr/>
        </p:nvSpPr>
        <p:spPr bwMode="auto">
          <a:xfrm flipV="1">
            <a:off x="6477000" y="1890713"/>
            <a:ext cx="762000" cy="14287"/>
          </a:xfrm>
          <a:prstGeom prst="line">
            <a:avLst/>
          </a:prstGeom>
          <a:noFill/>
          <a:ln w="38100">
            <a:solidFill>
              <a:srgbClr val="00FFCC"/>
            </a:solidFill>
            <a:round/>
            <a:headEnd/>
            <a:tailEnd/>
          </a:ln>
          <a:effectLst/>
        </p:spPr>
        <p:txBody>
          <a:bodyPr/>
          <a:lstStyle/>
          <a:p>
            <a:endParaRPr lang="en-US"/>
          </a:p>
        </p:txBody>
      </p:sp>
      <p:sp>
        <p:nvSpPr>
          <p:cNvPr id="1414217" name="Line 73"/>
          <p:cNvSpPr>
            <a:spLocks noChangeShapeType="1"/>
          </p:cNvSpPr>
          <p:nvPr/>
        </p:nvSpPr>
        <p:spPr bwMode="auto">
          <a:xfrm flipV="1">
            <a:off x="4495800" y="3338513"/>
            <a:ext cx="762000" cy="14287"/>
          </a:xfrm>
          <a:prstGeom prst="line">
            <a:avLst/>
          </a:prstGeom>
          <a:noFill/>
          <a:ln w="38100">
            <a:solidFill>
              <a:srgbClr val="00FF00"/>
            </a:solidFill>
            <a:round/>
            <a:headEnd/>
            <a:tailEnd/>
          </a:ln>
          <a:effectLst/>
        </p:spPr>
        <p:txBody>
          <a:bodyPr/>
          <a:lstStyle/>
          <a:p>
            <a:endParaRPr lang="en-US"/>
          </a:p>
        </p:txBody>
      </p:sp>
      <p:sp>
        <p:nvSpPr>
          <p:cNvPr id="77" name="Line 63"/>
          <p:cNvSpPr>
            <a:spLocks noChangeShapeType="1"/>
          </p:cNvSpPr>
          <p:nvPr/>
        </p:nvSpPr>
        <p:spPr bwMode="auto">
          <a:xfrm>
            <a:off x="2438400" y="2209800"/>
            <a:ext cx="609600" cy="0"/>
          </a:xfrm>
          <a:prstGeom prst="line">
            <a:avLst/>
          </a:prstGeom>
          <a:noFill/>
          <a:ln w="38100">
            <a:solidFill>
              <a:srgbClr val="FF85FF"/>
            </a:solidFill>
            <a:round/>
            <a:headEnd/>
            <a:tailEnd/>
          </a:ln>
          <a:effectLst/>
        </p:spPr>
        <p:txBody>
          <a:bodyPr/>
          <a:lstStyle/>
          <a:p>
            <a:endParaRPr lang="en-US"/>
          </a:p>
        </p:txBody>
      </p:sp>
      <p:sp>
        <p:nvSpPr>
          <p:cNvPr id="78" name="Line 63"/>
          <p:cNvSpPr>
            <a:spLocks noChangeShapeType="1"/>
          </p:cNvSpPr>
          <p:nvPr/>
        </p:nvSpPr>
        <p:spPr bwMode="auto">
          <a:xfrm>
            <a:off x="2438400" y="3748548"/>
            <a:ext cx="609600" cy="0"/>
          </a:xfrm>
          <a:prstGeom prst="line">
            <a:avLst/>
          </a:prstGeom>
          <a:noFill/>
          <a:ln w="38100">
            <a:solidFill>
              <a:srgbClr val="FF85FF"/>
            </a:solidFill>
            <a:round/>
            <a:headEnd/>
            <a:tailEnd/>
          </a:ln>
          <a:effectLst/>
        </p:spPr>
        <p:txBody>
          <a:bodyPr/>
          <a:lstStyle/>
          <a:p>
            <a:endParaRPr lang="en-US"/>
          </a:p>
        </p:txBody>
      </p:sp>
    </p:spTree>
    <p:extLst>
      <p:ext uri="{BB962C8B-B14F-4D97-AF65-F5344CB8AC3E}">
        <p14:creationId xmlns:p14="http://schemas.microsoft.com/office/powerpoint/2010/main" val="15205431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14209">
                                            <p:txEl>
                                              <p:pRg st="1" end="1"/>
                                            </p:txEl>
                                          </p:spTgt>
                                        </p:tgtEl>
                                        <p:attrNameLst>
                                          <p:attrName>style.visibility</p:attrName>
                                        </p:attrNameLst>
                                      </p:cBhvr>
                                      <p:to>
                                        <p:strVal val="visible"/>
                                      </p:to>
                                    </p:set>
                                    <p:animEffect transition="in" filter="checkerboard(across)">
                                      <p:cBhvr>
                                        <p:cTn id="7" dur="500"/>
                                        <p:tgtEl>
                                          <p:spTgt spid="1414209">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14214"/>
                                        </p:tgtEl>
                                        <p:attrNameLst>
                                          <p:attrName>style.visibility</p:attrName>
                                        </p:attrNameLst>
                                      </p:cBhvr>
                                      <p:to>
                                        <p:strVal val="visible"/>
                                      </p:to>
                                    </p:set>
                                    <p:animEffect transition="in" filter="checkerboard(across)">
                                      <p:cBhvr>
                                        <p:cTn id="10" dur="500"/>
                                        <p:tgtEl>
                                          <p:spTgt spid="14142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14217"/>
                                        </p:tgtEl>
                                        <p:attrNameLst>
                                          <p:attrName>style.visibility</p:attrName>
                                        </p:attrNameLst>
                                      </p:cBhvr>
                                      <p:to>
                                        <p:strVal val="visible"/>
                                      </p:to>
                                    </p:set>
                                    <p:animEffect transition="in" filter="checkerboard(across)">
                                      <p:cBhvr>
                                        <p:cTn id="13" dur="500"/>
                                        <p:tgtEl>
                                          <p:spTgt spid="1414217"/>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414209">
                                            <p:txEl>
                                              <p:pRg st="2" end="2"/>
                                            </p:txEl>
                                          </p:spTgt>
                                        </p:tgtEl>
                                        <p:attrNameLst>
                                          <p:attrName>style.visibility</p:attrName>
                                        </p:attrNameLst>
                                      </p:cBhvr>
                                      <p:to>
                                        <p:strVal val="visible"/>
                                      </p:to>
                                    </p:set>
                                    <p:animEffect transition="in" filter="checkerboard(across)">
                                      <p:cBhvr>
                                        <p:cTn id="18" dur="500"/>
                                        <p:tgtEl>
                                          <p:spTgt spid="1414209">
                                            <p:txEl>
                                              <p:pRg st="2" end="2"/>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14207"/>
                                        </p:tgtEl>
                                        <p:attrNameLst>
                                          <p:attrName>style.visibility</p:attrName>
                                        </p:attrNameLst>
                                      </p:cBhvr>
                                      <p:to>
                                        <p:strVal val="visible"/>
                                      </p:to>
                                    </p:set>
                                    <p:animEffect transition="in" filter="checkerboard(across)">
                                      <p:cBhvr>
                                        <p:cTn id="21" dur="500"/>
                                        <p:tgtEl>
                                          <p:spTgt spid="141420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checkerboard(across)">
                                      <p:cBhvr>
                                        <p:cTn id="24" dur="500"/>
                                        <p:tgtEl>
                                          <p:spTgt spid="77"/>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checkerboard(across)">
                                      <p:cBhvr>
                                        <p:cTn id="27" dur="500"/>
                                        <p:tgtEl>
                                          <p:spTgt spid="7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14209">
                                            <p:txEl>
                                              <p:pRg st="3" end="3"/>
                                            </p:txEl>
                                          </p:spTgt>
                                        </p:tgtEl>
                                        <p:attrNameLst>
                                          <p:attrName>style.visibility</p:attrName>
                                        </p:attrNameLst>
                                      </p:cBhvr>
                                      <p:to>
                                        <p:strVal val="visible"/>
                                      </p:to>
                                    </p:set>
                                    <p:animEffect transition="in" filter="checkerboard(across)">
                                      <p:cBhvr>
                                        <p:cTn id="32" dur="500"/>
                                        <p:tgtEl>
                                          <p:spTgt spid="1414209">
                                            <p:txEl>
                                              <p:pRg st="3" end="3"/>
                                            </p:txEl>
                                          </p:spTgt>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414215"/>
                                        </p:tgtEl>
                                        <p:attrNameLst>
                                          <p:attrName>style.visibility</p:attrName>
                                        </p:attrNameLst>
                                      </p:cBhvr>
                                      <p:to>
                                        <p:strVal val="visible"/>
                                      </p:to>
                                    </p:set>
                                    <p:animEffect transition="in" filter="checkerboard(across)">
                                      <p:cBhvr>
                                        <p:cTn id="35" dur="500"/>
                                        <p:tgtEl>
                                          <p:spTgt spid="1414215"/>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14216"/>
                                        </p:tgtEl>
                                        <p:attrNameLst>
                                          <p:attrName>style.visibility</p:attrName>
                                        </p:attrNameLst>
                                      </p:cBhvr>
                                      <p:to>
                                        <p:strVal val="visible"/>
                                      </p:to>
                                    </p:set>
                                    <p:animEffect transition="in" filter="checkerboard(across)">
                                      <p:cBhvr>
                                        <p:cTn id="38" dur="500"/>
                                        <p:tgtEl>
                                          <p:spTgt spid="14142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ppt_x"/>
                                          </p:val>
                                        </p:tav>
                                        <p:tav tm="100000">
                                          <p:val>
                                            <p:strVal val="#ppt_x"/>
                                          </p:val>
                                        </p:tav>
                                      </p:tavLst>
                                    </p:anim>
                                    <p:anim calcmode="lin" valueType="num">
                                      <p:cBhvr additive="base">
                                        <p:cTn id="44"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4207" grpId="0" animBg="1"/>
      <p:bldP spid="1414214" grpId="0" animBg="1"/>
      <p:bldP spid="1414215" grpId="0" animBg="1"/>
      <p:bldP spid="1414216" grpId="0" animBg="1"/>
      <p:bldP spid="1414217" grpId="0" animBg="1"/>
      <p:bldP spid="77" grpId="0" animBg="1"/>
      <p:bldP spid="7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Spin-spin and spin-momentum correlations in QCD bound states</a:t>
            </a:r>
            <a:endParaRPr lang="en-US" dirty="0"/>
          </a:p>
        </p:txBody>
      </p:sp>
      <p:sp>
        <p:nvSpPr>
          <p:cNvPr id="5" name="Footer Placeholder 4"/>
          <p:cNvSpPr>
            <a:spLocks noGrp="1"/>
          </p:cNvSpPr>
          <p:nvPr>
            <p:ph type="ftr" sz="quarter" idx="11"/>
          </p:nvPr>
        </p:nvSpPr>
        <p:spPr/>
        <p:txBody>
          <a:bodyPr/>
          <a:lstStyle/>
          <a:p>
            <a:r>
              <a:rPr lang="it-IT" smtClean="0"/>
              <a:t>Christine Aidala, CENPA Seminar, 2/1/18</a:t>
            </a:r>
            <a:endParaRPr lang="en-US"/>
          </a:p>
        </p:txBody>
      </p:sp>
      <p:sp>
        <p:nvSpPr>
          <p:cNvPr id="6" name="Slide Number Placeholder 5"/>
          <p:cNvSpPr>
            <a:spLocks noGrp="1"/>
          </p:cNvSpPr>
          <p:nvPr>
            <p:ph type="sldNum" sz="quarter" idx="12"/>
          </p:nvPr>
        </p:nvSpPr>
        <p:spPr/>
        <p:txBody>
          <a:bodyPr/>
          <a:lstStyle/>
          <a:p>
            <a:r>
              <a:rPr lang="en-US" dirty="0" smtClean="0"/>
              <a:t>35</a:t>
            </a:r>
            <a:endParaRPr lang="en-US"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06625"/>
            <a:ext cx="8991600" cy="355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43000" y="1524000"/>
            <a:ext cx="7178184" cy="646331"/>
          </a:xfrm>
          <a:prstGeom prst="rect">
            <a:avLst/>
          </a:prstGeom>
          <a:noFill/>
        </p:spPr>
        <p:txBody>
          <a:bodyPr wrap="none" rtlCol="0">
            <a:spAutoFit/>
          </a:bodyPr>
          <a:lstStyle/>
          <a:p>
            <a:r>
              <a:rPr lang="en-US" dirty="0" smtClean="0">
                <a:solidFill>
                  <a:srgbClr val="FFFFCC"/>
                </a:solidFill>
              </a:rPr>
              <a:t>U = unpolarized	L = longitudinally polarized	T = transversely polarized</a:t>
            </a:r>
          </a:p>
          <a:p>
            <a:r>
              <a:rPr lang="en-US" dirty="0" smtClean="0">
                <a:solidFill>
                  <a:srgbClr val="FFFFCC"/>
                </a:solidFill>
              </a:rPr>
              <a:t>N = nucleon	q = quark</a:t>
            </a:r>
            <a:endParaRPr lang="en-US" dirty="0">
              <a:solidFill>
                <a:srgbClr val="FFFFCC"/>
              </a:solidFill>
            </a:endParaRPr>
          </a:p>
        </p:txBody>
      </p:sp>
    </p:spTree>
    <p:extLst>
      <p:ext uri="{BB962C8B-B14F-4D97-AF65-F5344CB8AC3E}">
        <p14:creationId xmlns:p14="http://schemas.microsoft.com/office/powerpoint/2010/main" val="17823169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Forward transverse single-spin asymmetries for neutral </a:t>
            </a:r>
            <a:r>
              <a:rPr lang="en-US" dirty="0" err="1" smtClean="0"/>
              <a:t>pions</a:t>
            </a:r>
            <a:endParaRPr lang="en-US" dirty="0"/>
          </a:p>
        </p:txBody>
      </p:sp>
      <p:sp>
        <p:nvSpPr>
          <p:cNvPr id="2" name="Footer Placeholder 1"/>
          <p:cNvSpPr>
            <a:spLocks noGrp="1"/>
          </p:cNvSpPr>
          <p:nvPr>
            <p:ph type="ftr" sz="quarter" idx="11"/>
          </p:nvPr>
        </p:nvSpPr>
        <p:spPr/>
        <p:txBody>
          <a:bodyPr/>
          <a:lstStyle/>
          <a:p>
            <a:r>
              <a:rPr lang="it-IT" smtClean="0"/>
              <a:t>Christine Aidala, CENPA Seminar, 2/1/18</a:t>
            </a:r>
            <a:endParaRPr lang="en-US"/>
          </a:p>
        </p:txBody>
      </p:sp>
      <p:sp>
        <p:nvSpPr>
          <p:cNvPr id="3" name="Slide Number Placeholder 2"/>
          <p:cNvSpPr>
            <a:spLocks noGrp="1"/>
          </p:cNvSpPr>
          <p:nvPr>
            <p:ph type="sldNum" sz="quarter" idx="12"/>
          </p:nvPr>
        </p:nvSpPr>
        <p:spPr/>
        <p:txBody>
          <a:bodyPr/>
          <a:lstStyle/>
          <a:p>
            <a:r>
              <a:rPr lang="en-US" dirty="0" smtClean="0"/>
              <a:t>36</a:t>
            </a:r>
            <a:endParaRPr lang="en-US" dirty="0"/>
          </a:p>
        </p:txBody>
      </p:sp>
      <p:pic>
        <p:nvPicPr>
          <p:cNvPr id="4" name="Picture 3"/>
          <p:cNvPicPr>
            <a:picLocks noChangeAspect="1"/>
          </p:cNvPicPr>
          <p:nvPr/>
        </p:nvPicPr>
        <p:blipFill>
          <a:blip r:embed="rId2"/>
          <a:stretch>
            <a:fillRect/>
          </a:stretch>
        </p:blipFill>
        <p:spPr>
          <a:xfrm>
            <a:off x="2590800" y="1524000"/>
            <a:ext cx="3770325" cy="4204375"/>
          </a:xfrm>
          <a:prstGeom prst="rect">
            <a:avLst/>
          </a:prstGeom>
        </p:spPr>
      </p:pic>
    </p:spTree>
    <p:extLst>
      <p:ext uri="{BB962C8B-B14F-4D97-AF65-F5344CB8AC3E}">
        <p14:creationId xmlns:p14="http://schemas.microsoft.com/office/powerpoint/2010/main" val="43793022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r>
              <a:rPr lang="it-IT" smtClean="0"/>
              <a:t>Christine Aidala, CENPA Seminar, 2/1/18</a:t>
            </a:r>
            <a:endParaRPr lang="en-US"/>
          </a:p>
        </p:txBody>
      </p:sp>
      <p:sp>
        <p:nvSpPr>
          <p:cNvPr id="1457154" name="Rectangle 2"/>
          <p:cNvSpPr>
            <a:spLocks noChangeArrowheads="1"/>
          </p:cNvSpPr>
          <p:nvPr/>
        </p:nvSpPr>
        <p:spPr bwMode="auto">
          <a:xfrm>
            <a:off x="5703888" y="76200"/>
            <a:ext cx="3287712"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5" name="Picture 3"/>
          <p:cNvPicPr>
            <a:picLocks noChangeAspect="1" noChangeArrowheads="1"/>
          </p:cNvPicPr>
          <p:nvPr/>
        </p:nvPicPr>
        <p:blipFill>
          <a:blip r:embed="rId3" cstate="print"/>
          <a:srcRect/>
          <a:stretch>
            <a:fillRect/>
          </a:stretch>
        </p:blipFill>
        <p:spPr bwMode="auto">
          <a:xfrm>
            <a:off x="6137275" y="152400"/>
            <a:ext cx="2854325" cy="1981200"/>
          </a:xfrm>
          <a:prstGeom prst="rect">
            <a:avLst/>
          </a:prstGeom>
          <a:noFill/>
          <a:ln w="9525">
            <a:noFill/>
            <a:miter lim="800000"/>
            <a:headEnd/>
            <a:tailEnd/>
          </a:ln>
          <a:effectLst/>
        </p:spPr>
      </p:pic>
      <p:sp>
        <p:nvSpPr>
          <p:cNvPr id="1457156" name="Rectangle 4"/>
          <p:cNvSpPr>
            <a:spLocks noChangeArrowheads="1"/>
          </p:cNvSpPr>
          <p:nvPr/>
        </p:nvSpPr>
        <p:spPr bwMode="auto">
          <a:xfrm>
            <a:off x="5703888" y="4572000"/>
            <a:ext cx="3354387" cy="2209800"/>
          </a:xfrm>
          <a:prstGeom prst="rect">
            <a:avLst/>
          </a:prstGeom>
          <a:solidFill>
            <a:schemeClr val="bg1"/>
          </a:solidFill>
          <a:ln w="9525">
            <a:noFill/>
            <a:miter lim="800000"/>
            <a:headEnd/>
            <a:tailEnd/>
          </a:ln>
          <a:effectLst/>
        </p:spPr>
        <p:txBody>
          <a:bodyPr wrap="none" anchor="ctr"/>
          <a:lstStyle/>
          <a:p>
            <a:endParaRPr lang="en-US"/>
          </a:p>
        </p:txBody>
      </p:sp>
      <p:pic>
        <p:nvPicPr>
          <p:cNvPr id="1457157" name="Picture 5" descr="pi_feng"/>
          <p:cNvPicPr>
            <a:picLocks noChangeAspect="1" noChangeArrowheads="1"/>
          </p:cNvPicPr>
          <p:nvPr/>
        </p:nvPicPr>
        <p:blipFill>
          <a:blip r:embed="rId4" cstate="print"/>
          <a:srcRect/>
          <a:stretch>
            <a:fillRect/>
          </a:stretch>
        </p:blipFill>
        <p:spPr bwMode="auto">
          <a:xfrm>
            <a:off x="152400" y="130175"/>
            <a:ext cx="3200400" cy="2155825"/>
          </a:xfrm>
          <a:prstGeom prst="rect">
            <a:avLst/>
          </a:prstGeom>
          <a:noFill/>
        </p:spPr>
      </p:pic>
      <p:pic>
        <p:nvPicPr>
          <p:cNvPr id="1457158" name="Picture 6" descr="k_feng"/>
          <p:cNvPicPr>
            <a:picLocks noChangeAspect="1" noChangeArrowheads="1"/>
          </p:cNvPicPr>
          <p:nvPr/>
        </p:nvPicPr>
        <p:blipFill>
          <a:blip r:embed="rId5" cstate="print"/>
          <a:srcRect/>
          <a:stretch>
            <a:fillRect/>
          </a:stretch>
        </p:blipFill>
        <p:spPr bwMode="auto">
          <a:xfrm>
            <a:off x="152400" y="2362200"/>
            <a:ext cx="3200400" cy="2157413"/>
          </a:xfrm>
          <a:prstGeom prst="rect">
            <a:avLst/>
          </a:prstGeom>
          <a:noFill/>
        </p:spPr>
      </p:pic>
      <p:pic>
        <p:nvPicPr>
          <p:cNvPr id="1457159" name="Picture 7" descr="p"/>
          <p:cNvPicPr>
            <a:picLocks noChangeAspect="1" noChangeArrowheads="1"/>
          </p:cNvPicPr>
          <p:nvPr/>
        </p:nvPicPr>
        <p:blipFill>
          <a:blip r:embed="rId6" cstate="print"/>
          <a:srcRect/>
          <a:stretch>
            <a:fillRect/>
          </a:stretch>
        </p:blipFill>
        <p:spPr bwMode="auto">
          <a:xfrm>
            <a:off x="152400" y="4597400"/>
            <a:ext cx="3200400" cy="2157413"/>
          </a:xfrm>
          <a:prstGeom prst="rect">
            <a:avLst/>
          </a:prstGeom>
          <a:noFill/>
        </p:spPr>
      </p:pic>
      <p:pic>
        <p:nvPicPr>
          <p:cNvPr id="1457160" name="Picture 8" descr="BRAHMSlogo"/>
          <p:cNvPicPr>
            <a:picLocks noChangeAspect="1" noChangeArrowheads="1"/>
          </p:cNvPicPr>
          <p:nvPr/>
        </p:nvPicPr>
        <p:blipFill>
          <a:blip r:embed="rId7" cstate="print"/>
          <a:srcRect/>
          <a:stretch>
            <a:fillRect/>
          </a:stretch>
        </p:blipFill>
        <p:spPr bwMode="auto">
          <a:xfrm>
            <a:off x="3810000" y="4038600"/>
            <a:ext cx="1447800" cy="774700"/>
          </a:xfrm>
          <a:prstGeom prst="rect">
            <a:avLst/>
          </a:prstGeom>
          <a:noFill/>
        </p:spPr>
      </p:pic>
      <p:sp>
        <p:nvSpPr>
          <p:cNvPr id="1457161" name="Text Box 9"/>
          <p:cNvSpPr txBox="1">
            <a:spLocks noChangeArrowheads="1"/>
          </p:cNvSpPr>
          <p:nvPr/>
        </p:nvSpPr>
        <p:spPr bwMode="auto">
          <a:xfrm>
            <a:off x="722313" y="230188"/>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2" name="Text Box 10"/>
          <p:cNvSpPr txBox="1">
            <a:spLocks noChangeArrowheads="1"/>
          </p:cNvSpPr>
          <p:nvPr/>
        </p:nvSpPr>
        <p:spPr bwMode="auto">
          <a:xfrm>
            <a:off x="722313" y="2598738"/>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63" name="Text Box 11"/>
          <p:cNvSpPr txBox="1">
            <a:spLocks noChangeArrowheads="1"/>
          </p:cNvSpPr>
          <p:nvPr/>
        </p:nvSpPr>
        <p:spPr bwMode="auto">
          <a:xfrm>
            <a:off x="812800" y="480060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64" name="Text Box 12"/>
          <p:cNvSpPr txBox="1">
            <a:spLocks noChangeArrowheads="1"/>
          </p:cNvSpPr>
          <p:nvPr/>
        </p:nvSpPr>
        <p:spPr bwMode="auto">
          <a:xfrm>
            <a:off x="6423025" y="228600"/>
            <a:ext cx="434975" cy="641350"/>
          </a:xfrm>
          <a:prstGeom prst="rect">
            <a:avLst/>
          </a:prstGeom>
          <a:noFill/>
          <a:ln w="9525">
            <a:noFill/>
            <a:miter lim="800000"/>
            <a:headEnd/>
            <a:tailEnd/>
          </a:ln>
          <a:effectLst/>
        </p:spPr>
        <p:txBody>
          <a:bodyPr wrap="none">
            <a:spAutoFit/>
          </a:bodyPr>
          <a:lstStyle/>
          <a:p>
            <a:r>
              <a:rPr lang="en-US" sz="3600">
                <a:solidFill>
                  <a:schemeClr val="tx1"/>
                </a:solidFill>
                <a:latin typeface="Symbol" pitchFamily="18" charset="2"/>
              </a:rPr>
              <a:t>p</a:t>
            </a:r>
          </a:p>
        </p:txBody>
      </p:sp>
      <p:sp>
        <p:nvSpPr>
          <p:cNvPr id="1457165" name="Text Box 13"/>
          <p:cNvSpPr txBox="1">
            <a:spLocks noChangeArrowheads="1"/>
          </p:cNvSpPr>
          <p:nvPr/>
        </p:nvSpPr>
        <p:spPr bwMode="auto">
          <a:xfrm>
            <a:off x="728663" y="3657600"/>
            <a:ext cx="1293812"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6" name="Text Box 14"/>
          <p:cNvSpPr txBox="1">
            <a:spLocks noChangeArrowheads="1"/>
          </p:cNvSpPr>
          <p:nvPr/>
        </p:nvSpPr>
        <p:spPr bwMode="auto">
          <a:xfrm>
            <a:off x="739775" y="59436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7" name="Text Box 15"/>
          <p:cNvSpPr txBox="1">
            <a:spLocks noChangeArrowheads="1"/>
          </p:cNvSpPr>
          <p:nvPr/>
        </p:nvSpPr>
        <p:spPr bwMode="auto">
          <a:xfrm>
            <a:off x="685800" y="1447800"/>
            <a:ext cx="1293813" cy="457200"/>
          </a:xfrm>
          <a:prstGeom prst="rect">
            <a:avLst/>
          </a:prstGeom>
          <a:noFill/>
          <a:ln w="9525">
            <a:noFill/>
            <a:miter lim="800000"/>
            <a:headEnd/>
            <a:tailEnd/>
          </a:ln>
          <a:effectLst/>
        </p:spPr>
        <p:txBody>
          <a:bodyPr wrap="none">
            <a:spAutoFit/>
          </a:bodyPr>
          <a:lstStyle/>
          <a:p>
            <a:r>
              <a:rPr lang="en-US">
                <a:solidFill>
                  <a:schemeClr val="tx1"/>
                </a:solidFill>
              </a:rPr>
              <a:t>200 GeV</a:t>
            </a:r>
          </a:p>
        </p:txBody>
      </p:sp>
      <p:sp>
        <p:nvSpPr>
          <p:cNvPr id="1457168" name="Text Box 16"/>
          <p:cNvSpPr txBox="1">
            <a:spLocks noChangeArrowheads="1"/>
          </p:cNvSpPr>
          <p:nvPr/>
        </p:nvSpPr>
        <p:spPr bwMode="auto">
          <a:xfrm>
            <a:off x="6478588" y="1447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69" name="Text Box 17"/>
          <p:cNvSpPr txBox="1">
            <a:spLocks noChangeArrowheads="1"/>
          </p:cNvSpPr>
          <p:nvPr/>
        </p:nvSpPr>
        <p:spPr bwMode="auto">
          <a:xfrm>
            <a:off x="3581400" y="381000"/>
            <a:ext cx="1905000" cy="1382713"/>
          </a:xfrm>
          <a:prstGeom prst="rect">
            <a:avLst/>
          </a:prstGeom>
          <a:solidFill>
            <a:srgbClr val="00FFFF"/>
          </a:solidFill>
          <a:ln w="9525">
            <a:solidFill>
              <a:schemeClr val="tx1"/>
            </a:solidFill>
            <a:miter lim="800000"/>
            <a:headEnd/>
            <a:tailEnd/>
          </a:ln>
          <a:effectLst/>
        </p:spPr>
        <p:txBody>
          <a:bodyPr>
            <a:spAutoFit/>
          </a:bodyPr>
          <a:lstStyle/>
          <a:p>
            <a:r>
              <a:rPr lang="en-US" sz="2800" i="1">
                <a:solidFill>
                  <a:schemeClr val="tx1"/>
                </a:solidFill>
                <a:latin typeface="Symbol" pitchFamily="18" charset="2"/>
              </a:rPr>
              <a:t>p</a:t>
            </a:r>
            <a:r>
              <a:rPr lang="en-US" sz="2800" i="1">
                <a:solidFill>
                  <a:schemeClr val="tx1"/>
                </a:solidFill>
              </a:rPr>
              <a:t>, K, p </a:t>
            </a:r>
          </a:p>
          <a:p>
            <a:r>
              <a:rPr lang="en-US" sz="2800" i="1">
                <a:solidFill>
                  <a:schemeClr val="tx1"/>
                </a:solidFill>
              </a:rPr>
              <a:t>at 200 and 62.4 GeV</a:t>
            </a:r>
          </a:p>
        </p:txBody>
      </p:sp>
      <p:sp>
        <p:nvSpPr>
          <p:cNvPr id="1457170" name="Text Box 18"/>
          <p:cNvSpPr txBox="1">
            <a:spLocks noChangeArrowheads="1"/>
          </p:cNvSpPr>
          <p:nvPr/>
        </p:nvSpPr>
        <p:spPr bwMode="auto">
          <a:xfrm>
            <a:off x="3429000" y="2895600"/>
            <a:ext cx="1679691" cy="646331"/>
          </a:xfrm>
          <a:prstGeom prst="rect">
            <a:avLst/>
          </a:prstGeom>
          <a:noFill/>
          <a:ln w="9525">
            <a:noFill/>
            <a:miter lim="800000"/>
            <a:headEnd/>
            <a:tailEnd/>
          </a:ln>
          <a:effectLst/>
        </p:spPr>
        <p:txBody>
          <a:bodyPr wrap="none">
            <a:spAutoFit/>
          </a:bodyPr>
          <a:lstStyle/>
          <a:p>
            <a:r>
              <a:rPr lang="en-US" dirty="0">
                <a:solidFill>
                  <a:srgbClr val="FFFFCC"/>
                </a:solidFill>
              </a:rPr>
              <a:t>K- asymmetries </a:t>
            </a:r>
          </a:p>
          <a:p>
            <a:r>
              <a:rPr lang="en-US" dirty="0" err="1">
                <a:solidFill>
                  <a:srgbClr val="FFFFCC"/>
                </a:solidFill>
              </a:rPr>
              <a:t>underpredicted</a:t>
            </a:r>
            <a:endParaRPr lang="en-US" dirty="0">
              <a:solidFill>
                <a:srgbClr val="FFFFCC"/>
              </a:solidFill>
            </a:endParaRPr>
          </a:p>
        </p:txBody>
      </p:sp>
      <p:sp>
        <p:nvSpPr>
          <p:cNvPr id="1457171" name="Line 19"/>
          <p:cNvSpPr>
            <a:spLocks noChangeShapeType="1"/>
          </p:cNvSpPr>
          <p:nvPr/>
        </p:nvSpPr>
        <p:spPr bwMode="auto">
          <a:xfrm>
            <a:off x="3505200" y="2514600"/>
            <a:ext cx="2057400" cy="0"/>
          </a:xfrm>
          <a:prstGeom prst="line">
            <a:avLst/>
          </a:prstGeom>
          <a:noFill/>
          <a:ln w="38100">
            <a:solidFill>
              <a:schemeClr val="hlink"/>
            </a:solidFill>
            <a:round/>
            <a:headEnd/>
            <a:tailEnd type="triangle" w="med" len="med"/>
          </a:ln>
          <a:effectLst/>
        </p:spPr>
        <p:txBody>
          <a:bodyPr/>
          <a:lstStyle/>
          <a:p>
            <a:endParaRPr lang="en-US"/>
          </a:p>
        </p:txBody>
      </p:sp>
      <p:sp>
        <p:nvSpPr>
          <p:cNvPr id="1457172" name="Text Box 20"/>
          <p:cNvSpPr txBox="1">
            <a:spLocks noChangeArrowheads="1"/>
          </p:cNvSpPr>
          <p:nvPr/>
        </p:nvSpPr>
        <p:spPr bwMode="auto">
          <a:xfrm>
            <a:off x="3411538" y="2079625"/>
            <a:ext cx="2281237" cy="396875"/>
          </a:xfrm>
          <a:prstGeom prst="rect">
            <a:avLst/>
          </a:prstGeom>
          <a:noFill/>
          <a:ln w="9525">
            <a:noFill/>
            <a:miter lim="800000"/>
            <a:headEnd/>
            <a:tailEnd/>
          </a:ln>
          <a:effectLst/>
        </p:spPr>
        <p:txBody>
          <a:bodyPr wrap="none">
            <a:spAutoFit/>
          </a:bodyPr>
          <a:lstStyle/>
          <a:p>
            <a:r>
              <a:rPr lang="en-US" sz="2000">
                <a:solidFill>
                  <a:schemeClr val="hlink"/>
                </a:solidFill>
              </a:rPr>
              <a:t>Note different scales</a:t>
            </a:r>
          </a:p>
        </p:txBody>
      </p:sp>
      <p:sp>
        <p:nvSpPr>
          <p:cNvPr id="1457173" name="Rectangle 21"/>
          <p:cNvSpPr>
            <a:spLocks noChangeArrowheads="1"/>
          </p:cNvSpPr>
          <p:nvPr/>
        </p:nvSpPr>
        <p:spPr bwMode="auto">
          <a:xfrm>
            <a:off x="5715000" y="2362200"/>
            <a:ext cx="3352800" cy="2133600"/>
          </a:xfrm>
          <a:prstGeom prst="rect">
            <a:avLst/>
          </a:prstGeom>
          <a:solidFill>
            <a:schemeClr val="bg1"/>
          </a:solidFill>
          <a:ln w="9525">
            <a:noFill/>
            <a:miter lim="800000"/>
            <a:headEnd/>
            <a:tailEnd/>
          </a:ln>
          <a:effectLst/>
        </p:spPr>
        <p:txBody>
          <a:bodyPr wrap="none" anchor="ctr"/>
          <a:lstStyle/>
          <a:p>
            <a:endParaRPr lang="en-US"/>
          </a:p>
        </p:txBody>
      </p:sp>
      <p:grpSp>
        <p:nvGrpSpPr>
          <p:cNvPr id="2" name="Group 22"/>
          <p:cNvGrpSpPr>
            <a:grpSpLocks/>
          </p:cNvGrpSpPr>
          <p:nvPr/>
        </p:nvGrpSpPr>
        <p:grpSpPr bwMode="auto">
          <a:xfrm>
            <a:off x="5703888" y="4637088"/>
            <a:ext cx="3298825" cy="2001837"/>
            <a:chOff x="3552" y="2921"/>
            <a:chExt cx="2078" cy="1261"/>
          </a:xfrm>
        </p:grpSpPr>
        <p:pic>
          <p:nvPicPr>
            <p:cNvPr id="1457175" name="Picture 23"/>
            <p:cNvPicPr>
              <a:picLocks noChangeAspect="1" noChangeArrowheads="1"/>
            </p:cNvPicPr>
            <p:nvPr/>
          </p:nvPicPr>
          <p:blipFill>
            <a:blip r:embed="rId8" cstate="print"/>
            <a:srcRect/>
            <a:stretch>
              <a:fillRect/>
            </a:stretch>
          </p:blipFill>
          <p:spPr bwMode="auto">
            <a:xfrm>
              <a:off x="3854" y="2929"/>
              <a:ext cx="1776" cy="1248"/>
            </a:xfrm>
            <a:prstGeom prst="rect">
              <a:avLst/>
            </a:prstGeom>
            <a:noFill/>
            <a:ln w="9525">
              <a:noFill/>
              <a:miter lim="800000"/>
              <a:headEnd/>
              <a:tailEnd/>
            </a:ln>
            <a:effectLst/>
          </p:spPr>
        </p:pic>
        <p:pic>
          <p:nvPicPr>
            <p:cNvPr id="1457176" name="Picture 24"/>
            <p:cNvPicPr>
              <a:picLocks noChangeAspect="1" noChangeArrowheads="1"/>
            </p:cNvPicPr>
            <p:nvPr/>
          </p:nvPicPr>
          <p:blipFill>
            <a:blip r:embed="rId9" cstate="print"/>
            <a:srcRect/>
            <a:stretch>
              <a:fillRect/>
            </a:stretch>
          </p:blipFill>
          <p:spPr bwMode="auto">
            <a:xfrm>
              <a:off x="3552" y="2921"/>
              <a:ext cx="443" cy="1261"/>
            </a:xfrm>
            <a:prstGeom prst="rect">
              <a:avLst/>
            </a:prstGeom>
            <a:noFill/>
            <a:ln w="9525">
              <a:noFill/>
              <a:miter lim="800000"/>
              <a:headEnd/>
              <a:tailEnd/>
            </a:ln>
            <a:effectLst/>
          </p:spPr>
        </p:pic>
      </p:grpSp>
      <p:grpSp>
        <p:nvGrpSpPr>
          <p:cNvPr id="3" name="Group 25"/>
          <p:cNvGrpSpPr>
            <a:grpSpLocks/>
          </p:cNvGrpSpPr>
          <p:nvPr/>
        </p:nvGrpSpPr>
        <p:grpSpPr bwMode="auto">
          <a:xfrm>
            <a:off x="5791200" y="2427288"/>
            <a:ext cx="3276600" cy="2039937"/>
            <a:chOff x="3543" y="1529"/>
            <a:chExt cx="2169" cy="1285"/>
          </a:xfrm>
        </p:grpSpPr>
        <p:pic>
          <p:nvPicPr>
            <p:cNvPr id="1457178" name="Picture 26"/>
            <p:cNvPicPr>
              <a:picLocks noChangeAspect="1" noChangeArrowheads="1"/>
            </p:cNvPicPr>
            <p:nvPr/>
          </p:nvPicPr>
          <p:blipFill>
            <a:blip r:embed="rId10" cstate="print"/>
            <a:srcRect/>
            <a:stretch>
              <a:fillRect/>
            </a:stretch>
          </p:blipFill>
          <p:spPr bwMode="auto">
            <a:xfrm>
              <a:off x="3909" y="1539"/>
              <a:ext cx="1803" cy="1275"/>
            </a:xfrm>
            <a:prstGeom prst="rect">
              <a:avLst/>
            </a:prstGeom>
            <a:noFill/>
            <a:ln w="9525">
              <a:noFill/>
              <a:miter lim="800000"/>
              <a:headEnd/>
              <a:tailEnd/>
            </a:ln>
            <a:effectLst/>
          </p:spPr>
        </p:pic>
        <p:pic>
          <p:nvPicPr>
            <p:cNvPr id="1457179" name="Picture 27"/>
            <p:cNvPicPr>
              <a:picLocks noChangeAspect="1" noChangeArrowheads="1"/>
            </p:cNvPicPr>
            <p:nvPr/>
          </p:nvPicPr>
          <p:blipFill>
            <a:blip r:embed="rId9" cstate="print"/>
            <a:srcRect/>
            <a:stretch>
              <a:fillRect/>
            </a:stretch>
          </p:blipFill>
          <p:spPr bwMode="auto">
            <a:xfrm>
              <a:off x="3543" y="1529"/>
              <a:ext cx="455" cy="1281"/>
            </a:xfrm>
            <a:prstGeom prst="rect">
              <a:avLst/>
            </a:prstGeom>
            <a:noFill/>
            <a:ln w="9525">
              <a:noFill/>
              <a:miter lim="800000"/>
              <a:headEnd/>
              <a:tailEnd/>
            </a:ln>
            <a:effectLst/>
          </p:spPr>
        </p:pic>
      </p:grpSp>
      <p:pic>
        <p:nvPicPr>
          <p:cNvPr id="1457180" name="Picture 28"/>
          <p:cNvPicPr>
            <a:picLocks noChangeAspect="1" noChangeArrowheads="1"/>
          </p:cNvPicPr>
          <p:nvPr/>
        </p:nvPicPr>
        <p:blipFill>
          <a:blip r:embed="rId9" cstate="print"/>
          <a:srcRect/>
          <a:stretch>
            <a:fillRect/>
          </a:stretch>
        </p:blipFill>
        <p:spPr bwMode="auto">
          <a:xfrm>
            <a:off x="5776913" y="142875"/>
            <a:ext cx="711200" cy="1992313"/>
          </a:xfrm>
          <a:prstGeom prst="rect">
            <a:avLst/>
          </a:prstGeom>
          <a:noFill/>
          <a:ln w="9525">
            <a:noFill/>
            <a:miter lim="800000"/>
            <a:headEnd/>
            <a:tailEnd/>
          </a:ln>
          <a:effectLst/>
        </p:spPr>
      </p:pic>
      <p:sp>
        <p:nvSpPr>
          <p:cNvPr id="1457181" name="Text Box 29"/>
          <p:cNvSpPr txBox="1">
            <a:spLocks noChangeArrowheads="1"/>
          </p:cNvSpPr>
          <p:nvPr/>
        </p:nvSpPr>
        <p:spPr bwMode="auto">
          <a:xfrm>
            <a:off x="6434138" y="3733800"/>
            <a:ext cx="1370012"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2" name="Text Box 30"/>
          <p:cNvSpPr txBox="1">
            <a:spLocks noChangeArrowheads="1"/>
          </p:cNvSpPr>
          <p:nvPr/>
        </p:nvSpPr>
        <p:spPr bwMode="auto">
          <a:xfrm>
            <a:off x="6400800" y="5943600"/>
            <a:ext cx="1370013" cy="457200"/>
          </a:xfrm>
          <a:prstGeom prst="rect">
            <a:avLst/>
          </a:prstGeom>
          <a:noFill/>
          <a:ln w="9525">
            <a:noFill/>
            <a:miter lim="800000"/>
            <a:headEnd/>
            <a:tailEnd/>
          </a:ln>
          <a:effectLst/>
        </p:spPr>
        <p:txBody>
          <a:bodyPr wrap="none">
            <a:spAutoFit/>
          </a:bodyPr>
          <a:lstStyle/>
          <a:p>
            <a:r>
              <a:rPr lang="en-US">
                <a:solidFill>
                  <a:schemeClr val="tx1"/>
                </a:solidFill>
              </a:rPr>
              <a:t>62.4 GeV</a:t>
            </a:r>
          </a:p>
        </p:txBody>
      </p:sp>
      <p:sp>
        <p:nvSpPr>
          <p:cNvPr id="1457183" name="Text Box 31"/>
          <p:cNvSpPr txBox="1">
            <a:spLocks noChangeArrowheads="1"/>
          </p:cNvSpPr>
          <p:nvPr/>
        </p:nvSpPr>
        <p:spPr bwMode="auto">
          <a:xfrm>
            <a:off x="6597650" y="4768850"/>
            <a:ext cx="412750" cy="641350"/>
          </a:xfrm>
          <a:prstGeom prst="rect">
            <a:avLst/>
          </a:prstGeom>
          <a:noFill/>
          <a:ln w="9525">
            <a:noFill/>
            <a:miter lim="800000"/>
            <a:headEnd/>
            <a:tailEnd/>
          </a:ln>
          <a:effectLst/>
        </p:spPr>
        <p:txBody>
          <a:bodyPr wrap="none">
            <a:spAutoFit/>
          </a:bodyPr>
          <a:lstStyle/>
          <a:p>
            <a:r>
              <a:rPr lang="en-US" sz="3600">
                <a:solidFill>
                  <a:schemeClr val="tx1"/>
                </a:solidFill>
              </a:rPr>
              <a:t>p</a:t>
            </a:r>
          </a:p>
        </p:txBody>
      </p:sp>
      <p:sp>
        <p:nvSpPr>
          <p:cNvPr id="1457184" name="Text Box 32"/>
          <p:cNvSpPr txBox="1">
            <a:spLocks noChangeArrowheads="1"/>
          </p:cNvSpPr>
          <p:nvPr/>
        </p:nvSpPr>
        <p:spPr bwMode="auto">
          <a:xfrm>
            <a:off x="6510338" y="2568575"/>
            <a:ext cx="514350" cy="641350"/>
          </a:xfrm>
          <a:prstGeom prst="rect">
            <a:avLst/>
          </a:prstGeom>
          <a:noFill/>
          <a:ln w="9525">
            <a:noFill/>
            <a:miter lim="800000"/>
            <a:headEnd/>
            <a:tailEnd/>
          </a:ln>
          <a:effectLst/>
        </p:spPr>
        <p:txBody>
          <a:bodyPr wrap="none">
            <a:spAutoFit/>
          </a:bodyPr>
          <a:lstStyle/>
          <a:p>
            <a:r>
              <a:rPr lang="en-US" sz="3600">
                <a:solidFill>
                  <a:schemeClr val="tx1"/>
                </a:solidFill>
              </a:rPr>
              <a:t>K</a:t>
            </a:r>
          </a:p>
        </p:txBody>
      </p:sp>
      <p:sp>
        <p:nvSpPr>
          <p:cNvPr id="1457185" name="Text Box 33"/>
          <p:cNvSpPr txBox="1">
            <a:spLocks noChangeArrowheads="1"/>
          </p:cNvSpPr>
          <p:nvPr/>
        </p:nvSpPr>
        <p:spPr bwMode="auto">
          <a:xfrm>
            <a:off x="3340100" y="5105400"/>
            <a:ext cx="2832100" cy="1311275"/>
          </a:xfrm>
          <a:prstGeom prst="rect">
            <a:avLst/>
          </a:prstGeom>
          <a:noFill/>
          <a:ln w="9525">
            <a:noFill/>
            <a:miter lim="800000"/>
            <a:headEnd/>
            <a:tailEnd/>
          </a:ln>
          <a:effectLst/>
        </p:spPr>
        <p:txBody>
          <a:bodyPr>
            <a:spAutoFit/>
          </a:bodyPr>
          <a:lstStyle/>
          <a:p>
            <a:r>
              <a:rPr lang="en-US" sz="1900" dirty="0">
                <a:solidFill>
                  <a:srgbClr val="FFFFCC"/>
                </a:solidFill>
              </a:rPr>
              <a:t>Large antiproton asymmetry??  Unfortunately no </a:t>
            </a:r>
            <a:r>
              <a:rPr lang="en-US" sz="1900" dirty="0" smtClean="0">
                <a:solidFill>
                  <a:srgbClr val="FFFFCC"/>
                </a:solidFill>
              </a:rPr>
              <a:t>62.4 </a:t>
            </a:r>
          </a:p>
          <a:p>
            <a:r>
              <a:rPr lang="en-US" sz="1900" dirty="0" smtClean="0">
                <a:solidFill>
                  <a:srgbClr val="FFFFCC"/>
                </a:solidFill>
              </a:rPr>
              <a:t>GeV </a:t>
            </a:r>
            <a:r>
              <a:rPr lang="en-US" sz="1900" dirty="0">
                <a:solidFill>
                  <a:srgbClr val="FFFFCC"/>
                </a:solidFill>
              </a:rPr>
              <a:t>measurement</a:t>
            </a:r>
          </a:p>
        </p:txBody>
      </p:sp>
      <p:sp>
        <p:nvSpPr>
          <p:cNvPr id="39" name="Slide Number Placeholder 38"/>
          <p:cNvSpPr>
            <a:spLocks noGrp="1"/>
          </p:cNvSpPr>
          <p:nvPr>
            <p:ph type="sldNum" sz="quarter" idx="12"/>
          </p:nvPr>
        </p:nvSpPr>
        <p:spPr/>
        <p:txBody>
          <a:bodyPr/>
          <a:lstStyle/>
          <a:p>
            <a:fld id="{83F159FB-7DEB-45DF-BF94-DE0F7425313E}" type="slidenum">
              <a:rPr lang="en-US" smtClean="0"/>
              <a:pPr/>
              <a:t>63</a:t>
            </a:fld>
            <a:endParaRPr lang="en-US"/>
          </a:p>
        </p:txBody>
      </p:sp>
      <p:sp>
        <p:nvSpPr>
          <p:cNvPr id="38" name="Text Box 34"/>
          <p:cNvSpPr txBox="1">
            <a:spLocks noChangeArrowheads="1"/>
          </p:cNvSpPr>
          <p:nvPr/>
        </p:nvSpPr>
        <p:spPr bwMode="auto">
          <a:xfrm>
            <a:off x="1524000" y="3429000"/>
            <a:ext cx="6076950" cy="954107"/>
          </a:xfrm>
          <a:prstGeom prst="rect">
            <a:avLst/>
          </a:prstGeom>
          <a:solidFill>
            <a:srgbClr val="00FFFF"/>
          </a:solidFill>
          <a:ln w="9525">
            <a:solidFill>
              <a:schemeClr val="tx1"/>
            </a:solidFill>
            <a:miter lim="800000"/>
            <a:headEnd/>
            <a:tailEnd/>
          </a:ln>
          <a:effectLst/>
        </p:spPr>
        <p:txBody>
          <a:bodyPr wrap="square">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Pions suggest </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valence quark effect.</a:t>
            </a:r>
          </a:p>
          <a:p>
            <a:pPr algn="ctr"/>
            <a:r>
              <a:rPr lang="en-US" sz="2800" dirty="0" smtClean="0">
                <a:latin typeface="Times New Roman" panose="02020603050405020304" pitchFamily="18" charset="0"/>
                <a:cs typeface="Times New Roman" panose="02020603050405020304" pitchFamily="18" charset="0"/>
                <a:sym typeface="Wingdings" pitchFamily="2" charset="2"/>
              </a:rPr>
              <a:t>K</a:t>
            </a:r>
            <a:r>
              <a:rPr lang="en-US" sz="2800" dirty="0" smtClean="0">
                <a:solidFill>
                  <a:schemeClr val="tx1"/>
                </a:solidFill>
                <a:latin typeface="Times New Roman" panose="02020603050405020304" pitchFamily="18" charset="0"/>
                <a:cs typeface="Times New Roman" panose="02020603050405020304" pitchFamily="18" charset="0"/>
                <a:sym typeface="Wingdings" pitchFamily="2" charset="2"/>
              </a:rPr>
              <a:t>aons and (anti)protons don’t!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010401" y="4724400"/>
            <a:ext cx="2057400" cy="646331"/>
          </a:xfrm>
          <a:prstGeom prst="rect">
            <a:avLst/>
          </a:prstGeom>
        </p:spPr>
        <p:txBody>
          <a:bodyPr wrap="square">
            <a:spAutoFit/>
          </a:bodyPr>
          <a:lstStyle/>
          <a:p>
            <a:r>
              <a:rPr lang="en-US" dirty="0" smtClean="0"/>
              <a:t>PRL 101</a:t>
            </a:r>
            <a:r>
              <a:rPr lang="en-US" dirty="0"/>
              <a:t>, 042001 (2008) </a:t>
            </a:r>
          </a:p>
        </p:txBody>
      </p:sp>
    </p:spTree>
    <p:extLst>
      <p:ext uri="{BB962C8B-B14F-4D97-AF65-F5344CB8AC3E}">
        <p14:creationId xmlns:p14="http://schemas.microsoft.com/office/powerpoint/2010/main" val="2833945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Partonic process contributions for direct photon production</a:t>
            </a:r>
            <a:endParaRPr lang="en-US"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38</a:t>
            </a:r>
            <a:endParaRPr lang="en-US" dirty="0"/>
          </a:p>
        </p:txBody>
      </p:sp>
      <p:pic>
        <p:nvPicPr>
          <p:cNvPr id="5" name="Picture 4"/>
          <p:cNvPicPr>
            <a:picLocks noChangeAspect="1"/>
          </p:cNvPicPr>
          <p:nvPr/>
        </p:nvPicPr>
        <p:blipFill>
          <a:blip r:embed="rId2"/>
          <a:stretch>
            <a:fillRect/>
          </a:stretch>
        </p:blipFill>
        <p:spPr>
          <a:xfrm>
            <a:off x="1066800" y="1905000"/>
            <a:ext cx="5022459" cy="3444438"/>
          </a:xfrm>
          <a:prstGeom prst="rect">
            <a:avLst/>
          </a:prstGeom>
        </p:spPr>
      </p:pic>
      <p:sp>
        <p:nvSpPr>
          <p:cNvPr id="6" name="TextBox 5"/>
          <p:cNvSpPr txBox="1"/>
          <p:nvPr/>
        </p:nvSpPr>
        <p:spPr>
          <a:xfrm>
            <a:off x="1364859" y="5410200"/>
            <a:ext cx="3390672" cy="923330"/>
          </a:xfrm>
          <a:prstGeom prst="rect">
            <a:avLst/>
          </a:prstGeom>
          <a:noFill/>
        </p:spPr>
        <p:txBody>
          <a:bodyPr wrap="none" rtlCol="0">
            <a:spAutoFit/>
          </a:bodyPr>
          <a:lstStyle/>
          <a:p>
            <a:r>
              <a:rPr lang="en-US" dirty="0" smtClean="0">
                <a:solidFill>
                  <a:srgbClr val="FFFFCC"/>
                </a:solidFill>
              </a:rPr>
              <a:t>PHENIX Collab., arXiv:1609.04769,</a:t>
            </a:r>
          </a:p>
          <a:p>
            <a:r>
              <a:rPr lang="en-US" dirty="0" smtClean="0">
                <a:solidFill>
                  <a:srgbClr val="FFFFCC"/>
                </a:solidFill>
              </a:rPr>
              <a:t>Submitted to PRD.</a:t>
            </a:r>
          </a:p>
          <a:p>
            <a:r>
              <a:rPr lang="en-US" dirty="0" smtClean="0">
                <a:solidFill>
                  <a:srgbClr val="FFFFCC"/>
                </a:solidFill>
              </a:rPr>
              <a:t>Calculation by T. Kaufmann</a:t>
            </a:r>
            <a:endParaRPr lang="en-US" dirty="0">
              <a:solidFill>
                <a:srgbClr val="FFFFCC"/>
              </a:solidFill>
            </a:endParaRPr>
          </a:p>
        </p:txBody>
      </p:sp>
      <p:sp>
        <p:nvSpPr>
          <p:cNvPr id="7" name="TextBox 6"/>
          <p:cNvSpPr txBox="1"/>
          <p:nvPr/>
        </p:nvSpPr>
        <p:spPr>
          <a:xfrm>
            <a:off x="6439128" y="2667000"/>
            <a:ext cx="2476272" cy="1200329"/>
          </a:xfrm>
          <a:prstGeom prst="rect">
            <a:avLst/>
          </a:prstGeom>
          <a:noFill/>
        </p:spPr>
        <p:txBody>
          <a:bodyPr wrap="square" rtlCol="0">
            <a:spAutoFit/>
          </a:bodyPr>
          <a:lstStyle/>
          <a:p>
            <a:r>
              <a:rPr lang="en-US" dirty="0" smtClean="0">
                <a:solidFill>
                  <a:srgbClr val="FFFFCC"/>
                </a:solidFill>
              </a:rPr>
              <a:t>Quark-gluon Compton scattering still dominates at NLO - </a:t>
            </a:r>
          </a:p>
          <a:p>
            <a:r>
              <a:rPr lang="en-US" dirty="0" smtClean="0">
                <a:solidFill>
                  <a:srgbClr val="FFFFCC"/>
                </a:solidFill>
              </a:rPr>
              <a:t>PLB140, 87 (1984)</a:t>
            </a:r>
            <a:endParaRPr lang="en-US" dirty="0">
              <a:solidFill>
                <a:srgbClr val="FFFFCC"/>
              </a:solidFill>
            </a:endParaRPr>
          </a:p>
        </p:txBody>
      </p:sp>
      <p:sp>
        <p:nvSpPr>
          <p:cNvPr id="8" name="Rectangle 7"/>
          <p:cNvSpPr/>
          <p:nvPr/>
        </p:nvSpPr>
        <p:spPr>
          <a:xfrm>
            <a:off x="2706624" y="1993392"/>
            <a:ext cx="1981200" cy="2895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0" y="2438400"/>
            <a:ext cx="1371600" cy="646331"/>
          </a:xfrm>
          <a:prstGeom prst="rect">
            <a:avLst/>
          </a:prstGeom>
          <a:noFill/>
        </p:spPr>
        <p:txBody>
          <a:bodyPr wrap="square" rtlCol="0">
            <a:spAutoFit/>
          </a:bodyPr>
          <a:lstStyle/>
          <a:p>
            <a:r>
              <a:rPr lang="en-US" dirty="0" smtClean="0"/>
              <a:t>PHENIX data region</a:t>
            </a:r>
            <a:endParaRPr lang="en-US" dirty="0"/>
          </a:p>
        </p:txBody>
      </p:sp>
    </p:spTree>
    <p:extLst>
      <p:ext uri="{BB962C8B-B14F-4D97-AF65-F5344CB8AC3E}">
        <p14:creationId xmlns:p14="http://schemas.microsoft.com/office/powerpoint/2010/main" val="25129747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Two-particle correlation distributions show expected jet-like structure</a:t>
            </a:r>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39</a:t>
            </a:r>
            <a:endParaRPr lang="en-US"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6037713"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432104" y="6031468"/>
            <a:ext cx="2279791" cy="369332"/>
          </a:xfrm>
          <a:prstGeom prst="rect">
            <a:avLst/>
          </a:prstGeom>
        </p:spPr>
        <p:txBody>
          <a:bodyPr wrap="none">
            <a:spAutoFit/>
          </a:bodyPr>
          <a:lstStyle/>
          <a:p>
            <a:r>
              <a:rPr lang="en-US" dirty="0">
                <a:solidFill>
                  <a:srgbClr val="FFFFCC"/>
                </a:solidFill>
              </a:rPr>
              <a:t>PRD95, 072002 (2017)</a:t>
            </a:r>
            <a:endParaRPr lang="en-US" dirty="0"/>
          </a:p>
        </p:txBody>
      </p:sp>
    </p:spTree>
    <p:extLst>
      <p:ext uri="{BB962C8B-B14F-4D97-AF65-F5344CB8AC3E}">
        <p14:creationId xmlns:p14="http://schemas.microsoft.com/office/powerpoint/2010/main" val="101972399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PYTHIA p</a:t>
            </a:r>
            <a:r>
              <a:rPr lang="en-US" baseline="-25000" dirty="0" smtClean="0"/>
              <a:t>out</a:t>
            </a:r>
            <a:r>
              <a:rPr lang="en-US" dirty="0" smtClean="0"/>
              <a:t> distributions</a:t>
            </a:r>
            <a:endParaRPr lang="en-US"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40</a:t>
            </a:r>
            <a:endParaRPr lang="en-US"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00" y="1271588"/>
            <a:ext cx="8525400" cy="497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5923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41</a:t>
            </a:r>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796212" cy="525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9664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PYTHIA </a:t>
            </a:r>
            <a:r>
              <a:rPr lang="en-US" dirty="0" err="1" smtClean="0"/>
              <a:t>Drell</a:t>
            </a:r>
            <a:r>
              <a:rPr lang="en-US" dirty="0" smtClean="0"/>
              <a:t>-Yan</a:t>
            </a:r>
            <a:endParaRPr lang="en-US"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42</a:t>
            </a:r>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52550"/>
            <a:ext cx="7895713"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7623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Nonperturbative momentum measurements in </a:t>
            </a:r>
            <a:r>
              <a:rPr lang="en-US" sz="3600" dirty="0" err="1" smtClean="0"/>
              <a:t>Drell</a:t>
            </a:r>
            <a:r>
              <a:rPr lang="en-US" sz="3600" dirty="0" smtClean="0"/>
              <a:t>-Yan and Z production</a:t>
            </a:r>
            <a:endParaRPr lang="en-US" sz="3600"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43</a:t>
            </a:r>
            <a:endParaRPr lang="en-US" dirty="0"/>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39644"/>
            <a:ext cx="7239000" cy="5137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477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it-IT" smtClean="0"/>
              <a:t>Christine Aidala, CENPA Seminar, 2/1/18</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Quark distribution functions inside the proton: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411045"/>
            <a:chOff x="144" y="1728"/>
            <a:chExt cx="5472" cy="1565"/>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65"/>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65"/>
            </a:xfrm>
            <a:prstGeom prst="rect">
              <a:avLst/>
            </a:prstGeom>
            <a:noFill/>
            <a:ln/>
            <a:effectLst/>
          </p:spPr>
        </p:pic>
      </p:grpSp>
      <p:sp>
        <p:nvSpPr>
          <p:cNvPr id="1239046" name="Text Box 6"/>
          <p:cNvSpPr txBox="1">
            <a:spLocks noChangeArrowheads="1"/>
          </p:cNvSpPr>
          <p:nvPr/>
        </p:nvSpPr>
        <p:spPr bwMode="auto">
          <a:xfrm>
            <a:off x="1641475" y="6159112"/>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8" name="Text Box 8"/>
          <p:cNvSpPr txBox="1">
            <a:spLocks noChangeArrowheads="1"/>
          </p:cNvSpPr>
          <p:nvPr/>
        </p:nvSpPr>
        <p:spPr bwMode="auto">
          <a:xfrm>
            <a:off x="2743200" y="5946868"/>
            <a:ext cx="1600200"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49" name="Text Box 9"/>
          <p:cNvSpPr txBox="1">
            <a:spLocks noChangeArrowheads="1"/>
          </p:cNvSpPr>
          <p:nvPr/>
        </p:nvSpPr>
        <p:spPr bwMode="auto">
          <a:xfrm>
            <a:off x="4038600" y="35326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244144" y="5727412"/>
            <a:ext cx="1595056"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51" name="Text Box 11"/>
          <p:cNvSpPr txBox="1">
            <a:spLocks noChangeArrowheads="1"/>
          </p:cNvSpPr>
          <p:nvPr/>
        </p:nvSpPr>
        <p:spPr bwMode="auto">
          <a:xfrm>
            <a:off x="4191000" y="5756719"/>
            <a:ext cx="304800" cy="366713"/>
          </a:xfrm>
          <a:prstGeom prst="rect">
            <a:avLst/>
          </a:prstGeom>
          <a:solidFill>
            <a:schemeClr val="bg1"/>
          </a:solidFill>
          <a:ln w="9525">
            <a:noFill/>
            <a:miter lim="800000"/>
            <a:headEnd/>
            <a:tailEnd/>
          </a:ln>
          <a:effectLst/>
        </p:spPr>
        <p:txBody>
          <a:bodyPr>
            <a:spAutoFit/>
          </a:bodyPr>
          <a:lstStyle/>
          <a:p>
            <a:r>
              <a:rPr lang="en-US" sz="1800" dirty="0">
                <a:solidFill>
                  <a:schemeClr val="tx1"/>
                </a:solidFill>
              </a:rPr>
              <a:t>1</a:t>
            </a:r>
            <a:endParaRPr lang="en-US" sz="1800" baseline="-14000" dirty="0">
              <a:solidFill>
                <a:schemeClr val="tx1"/>
              </a:solidFill>
            </a:endParaRPr>
          </a:p>
        </p:txBody>
      </p:sp>
      <p:sp>
        <p:nvSpPr>
          <p:cNvPr id="1239052" name="Text Box 12"/>
          <p:cNvSpPr txBox="1">
            <a:spLocks noChangeArrowheads="1"/>
          </p:cNvSpPr>
          <p:nvPr/>
        </p:nvSpPr>
        <p:spPr bwMode="auto">
          <a:xfrm>
            <a:off x="8534400" y="5474208"/>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3008376" y="5751576"/>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4" name="Text Box 14"/>
          <p:cNvSpPr txBox="1">
            <a:spLocks noChangeArrowheads="1"/>
          </p:cNvSpPr>
          <p:nvPr/>
        </p:nvSpPr>
        <p:spPr bwMode="auto">
          <a:xfrm>
            <a:off x="7467600" y="5474208"/>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216775" y="3697444"/>
            <a:ext cx="160655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6" name="Text Box 16"/>
          <p:cNvSpPr txBox="1">
            <a:spLocks noChangeArrowheads="1"/>
          </p:cNvSpPr>
          <p:nvPr/>
        </p:nvSpPr>
        <p:spPr bwMode="auto">
          <a:xfrm>
            <a:off x="7543800" y="3456432"/>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7" name="Text Box 17"/>
          <p:cNvSpPr txBox="1">
            <a:spLocks noChangeArrowheads="1"/>
          </p:cNvSpPr>
          <p:nvPr/>
        </p:nvSpPr>
        <p:spPr bwMode="auto">
          <a:xfrm>
            <a:off x="8534400" y="34564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63281" y="4402265"/>
            <a:ext cx="7549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Valence</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1045414" cy="523220"/>
          </a:xfrm>
          <a:prstGeom prst="rect">
            <a:avLst/>
          </a:prstGeom>
          <a:solidFill>
            <a:schemeClr val="bg1"/>
          </a:solidFill>
          <a:ln w="9525">
            <a:noFill/>
            <a:miter lim="800000"/>
            <a:headEnd/>
            <a:tailEnd/>
          </a:ln>
          <a:effectLst/>
        </p:spPr>
        <p:txBody>
          <a:bodyPr wrap="none">
            <a:spAutoFit/>
          </a:bodyPr>
          <a:lstStyle/>
          <a:p>
            <a:r>
              <a:rPr lang="en-US" sz="1400" dirty="0"/>
              <a:t>s</a:t>
            </a:r>
            <a:r>
              <a:rPr lang="en-US" sz="1400" dirty="0" smtClean="0">
                <a:solidFill>
                  <a:schemeClr val="tx1"/>
                </a:solidFill>
              </a:rPr>
              <a:t>mall </a:t>
            </a:r>
          </a:p>
          <a:p>
            <a:r>
              <a:rPr lang="en-US" sz="1400" dirty="0" smtClean="0"/>
              <a:t>momentum</a:t>
            </a:r>
            <a:endParaRPr lang="en-US" sz="1400" dirty="0">
              <a:solidFill>
                <a:schemeClr val="tx1"/>
              </a:solidFill>
            </a:endParaRP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26106" y="4304337"/>
            <a:ext cx="448056" cy="1133856"/>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83325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52357" y="3575447"/>
            <a:ext cx="2643865" cy="553998"/>
          </a:xfrm>
          <a:prstGeom prst="rect">
            <a:avLst/>
          </a:prstGeom>
          <a:noFill/>
          <a:ln w="9525">
            <a:noFill/>
            <a:miter lim="800000"/>
            <a:headEnd/>
            <a:tailEnd/>
          </a:ln>
          <a:effectLst/>
        </p:spPr>
        <p:txBody>
          <a:bodyPr wrap="none">
            <a:spAutoFit/>
          </a:bodyPr>
          <a:lstStyle/>
          <a:p>
            <a:r>
              <a:rPr lang="en-US" sz="1500" dirty="0">
                <a:solidFill>
                  <a:schemeClr val="tx1"/>
                </a:solidFill>
              </a:rPr>
              <a:t>3 bound valence quarks </a:t>
            </a:r>
            <a:r>
              <a:rPr lang="en-US" sz="1500" dirty="0" smtClean="0"/>
              <a:t>+ some</a:t>
            </a:r>
            <a:endParaRPr lang="en-US" sz="1500" dirty="0">
              <a:solidFill>
                <a:schemeClr val="tx1"/>
              </a:solidFill>
            </a:endParaRPr>
          </a:p>
          <a:p>
            <a:r>
              <a:rPr lang="en-US" sz="1500" dirty="0" smtClean="0"/>
              <a:t>low-momentum</a:t>
            </a:r>
            <a:r>
              <a:rPr lang="en-US" sz="1500" dirty="0" smtClean="0">
                <a:solidFill>
                  <a:schemeClr val="tx1"/>
                </a:solidFill>
              </a:rPr>
              <a:t> </a:t>
            </a:r>
            <a:r>
              <a:rPr lang="en-US" sz="1500" dirty="0">
                <a:solidFill>
                  <a:schemeClr val="tx1"/>
                </a:solidFill>
              </a:rPr>
              <a:t>sea quarks</a:t>
            </a:r>
          </a:p>
        </p:txBody>
      </p:sp>
      <p:sp>
        <p:nvSpPr>
          <p:cNvPr id="3" name="Slide Number Placeholder 2"/>
          <p:cNvSpPr>
            <a:spLocks noGrp="1"/>
          </p:cNvSpPr>
          <p:nvPr>
            <p:ph type="sldNum" sz="quarter" idx="12"/>
          </p:nvPr>
        </p:nvSpPr>
        <p:spPr/>
        <p:txBody>
          <a:bodyPr/>
          <a:lstStyle/>
          <a:p>
            <a:r>
              <a:rPr lang="en-US" dirty="0" smtClean="0"/>
              <a:t>5</a:t>
            </a:r>
            <a:endParaRPr lang="en-US" dirty="0"/>
          </a:p>
        </p:txBody>
      </p:sp>
      <p:sp>
        <p:nvSpPr>
          <p:cNvPr id="1239047" name="Text Box 7"/>
          <p:cNvSpPr txBox="1">
            <a:spLocks noChangeArrowheads="1"/>
          </p:cNvSpPr>
          <p:nvPr/>
        </p:nvSpPr>
        <p:spPr bwMode="auto">
          <a:xfrm>
            <a:off x="2738120" y="3791712"/>
            <a:ext cx="157480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9" name="Text Box 19"/>
          <p:cNvSpPr txBox="1">
            <a:spLocks noChangeArrowheads="1"/>
          </p:cNvSpPr>
          <p:nvPr/>
        </p:nvSpPr>
        <p:spPr bwMode="auto">
          <a:xfrm>
            <a:off x="7680960" y="3913632"/>
            <a:ext cx="4427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Sea</a:t>
            </a:r>
          </a:p>
        </p:txBody>
      </p:sp>
      <p:sp>
        <p:nvSpPr>
          <p:cNvPr id="35" name="Rectangle 34"/>
          <p:cNvSpPr/>
          <p:nvPr/>
        </p:nvSpPr>
        <p:spPr>
          <a:xfrm>
            <a:off x="4648200" y="3996679"/>
            <a:ext cx="4235450" cy="2212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13516" y="3562437"/>
            <a:ext cx="2537435" cy="571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21"/>
          <p:cNvSpPr txBox="1">
            <a:spLocks noChangeArrowheads="1"/>
          </p:cNvSpPr>
          <p:nvPr/>
        </p:nvSpPr>
        <p:spPr bwMode="auto">
          <a:xfrm>
            <a:off x="276225" y="2145637"/>
            <a:ext cx="1305229" cy="646331"/>
          </a:xfrm>
          <a:prstGeom prst="rect">
            <a:avLst/>
          </a:prstGeom>
          <a:solidFill>
            <a:schemeClr val="bg1"/>
          </a:solidFill>
          <a:ln w="9525">
            <a:noFill/>
            <a:miter lim="800000"/>
            <a:headEnd/>
            <a:tailEnd/>
          </a:ln>
          <a:effectLst/>
        </p:spPr>
        <p:txBody>
          <a:bodyPr wrap="none">
            <a:spAutoFit/>
          </a:bodyPr>
          <a:lstStyle/>
          <a:p>
            <a:r>
              <a:rPr lang="en-US" sz="1800" dirty="0">
                <a:solidFill>
                  <a:schemeClr val="tx1"/>
                </a:solidFill>
              </a:rPr>
              <a:t>A </a:t>
            </a:r>
            <a:r>
              <a:rPr lang="en-US" sz="1800" dirty="0" smtClean="0">
                <a:solidFill>
                  <a:schemeClr val="tx1"/>
                </a:solidFill>
              </a:rPr>
              <a:t>point-like </a:t>
            </a:r>
          </a:p>
          <a:p>
            <a:r>
              <a:rPr lang="en-US" sz="1800" dirty="0" smtClean="0">
                <a:solidFill>
                  <a:schemeClr val="tx1"/>
                </a:solidFill>
              </a:rPr>
              <a:t>particle</a:t>
            </a:r>
            <a:endParaRPr lang="en-US" sz="1800" dirty="0">
              <a:solidFill>
                <a:schemeClr val="tx1"/>
              </a:solidFill>
            </a:endParaRPr>
          </a:p>
        </p:txBody>
      </p:sp>
    </p:spTree>
    <p:extLst>
      <p:ext uri="{BB962C8B-B14F-4D97-AF65-F5344CB8AC3E}">
        <p14:creationId xmlns:p14="http://schemas.microsoft.com/office/powerpoint/2010/main" val="323930833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00" y="1338263"/>
            <a:ext cx="7818679" cy="5062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52400"/>
            <a:ext cx="8229600" cy="1143000"/>
          </a:xfrm>
        </p:spPr>
        <p:txBody>
          <a:bodyPr>
            <a:noAutofit/>
          </a:bodyPr>
          <a:lstStyle/>
          <a:p>
            <a:r>
              <a:rPr lang="en-US" sz="3600" dirty="0" smtClean="0"/>
              <a:t>Other measurements showing decreasing nonperturbative momentum widths</a:t>
            </a:r>
            <a:endParaRPr lang="en-US" sz="3600"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44</a:t>
            </a:r>
            <a:endParaRPr lang="en-US" dirty="0"/>
          </a:p>
        </p:txBody>
      </p:sp>
      <p:sp>
        <p:nvSpPr>
          <p:cNvPr id="5" name="TextBox 4"/>
          <p:cNvSpPr txBox="1"/>
          <p:nvPr/>
        </p:nvSpPr>
        <p:spPr>
          <a:xfrm>
            <a:off x="6553200" y="5181600"/>
            <a:ext cx="1803314" cy="369332"/>
          </a:xfrm>
          <a:prstGeom prst="rect">
            <a:avLst/>
          </a:prstGeom>
          <a:noFill/>
        </p:spPr>
        <p:txBody>
          <a:bodyPr wrap="none" rtlCol="0">
            <a:spAutoFit/>
          </a:bodyPr>
          <a:lstStyle/>
          <a:p>
            <a:r>
              <a:rPr lang="en-US" dirty="0" smtClean="0"/>
              <a:t>STAR and PHENIX</a:t>
            </a:r>
            <a:endParaRPr lang="en-US" dirty="0"/>
          </a:p>
        </p:txBody>
      </p:sp>
    </p:spTree>
    <p:extLst>
      <p:ext uri="{BB962C8B-B14F-4D97-AF65-F5344CB8AC3E}">
        <p14:creationId xmlns:p14="http://schemas.microsoft.com/office/powerpoint/2010/main" val="9733817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effects?</a:t>
            </a:r>
            <a:endParaRPr lang="en-US" dirty="0"/>
          </a:p>
        </p:txBody>
      </p:sp>
      <p:sp>
        <p:nvSpPr>
          <p:cNvPr id="7" name="Content Placeholder 6"/>
          <p:cNvSpPr>
            <a:spLocks noGrp="1"/>
          </p:cNvSpPr>
          <p:nvPr>
            <p:ph idx="1"/>
          </p:nvPr>
        </p:nvSpPr>
        <p:spPr>
          <a:xfrm>
            <a:off x="457200" y="1600200"/>
            <a:ext cx="3429000" cy="4525963"/>
          </a:xfrm>
        </p:spPr>
        <p:txBody>
          <a:bodyPr>
            <a:normAutofit fontScale="85000" lnSpcReduction="10000"/>
          </a:bodyPr>
          <a:lstStyle/>
          <a:p>
            <a:r>
              <a:rPr lang="en-US" dirty="0" smtClean="0"/>
              <a:t>Do stronger color fields lead to modified factorization breaking effects?</a:t>
            </a:r>
          </a:p>
          <a:p>
            <a:endParaRPr lang="en-US" dirty="0"/>
          </a:p>
          <a:p>
            <a:r>
              <a:rPr lang="en-US" dirty="0" err="1" smtClean="0"/>
              <a:t>p+Au</a:t>
            </a:r>
            <a:r>
              <a:rPr lang="en-US" dirty="0" smtClean="0"/>
              <a:t> shows steepest decreasing slope for most peripheral events—why??</a:t>
            </a:r>
            <a:endParaRPr lang="en-US"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r>
              <a:rPr lang="en-US" dirty="0" smtClean="0"/>
              <a:t>45</a:t>
            </a:r>
            <a:endParaRPr lang="en-US" dirty="0"/>
          </a:p>
        </p:txBody>
      </p:sp>
      <p:pic>
        <p:nvPicPr>
          <p:cNvPr id="6" name="Picture 5"/>
          <p:cNvPicPr>
            <a:picLocks noChangeAspect="1"/>
          </p:cNvPicPr>
          <p:nvPr/>
        </p:nvPicPr>
        <p:blipFill>
          <a:blip r:embed="rId2"/>
          <a:stretch>
            <a:fillRect/>
          </a:stretch>
        </p:blipFill>
        <p:spPr>
          <a:xfrm>
            <a:off x="3986471" y="1752600"/>
            <a:ext cx="4703377" cy="3505200"/>
          </a:xfrm>
          <a:prstGeom prst="rect">
            <a:avLst/>
          </a:prstGeom>
        </p:spPr>
      </p:pic>
    </p:spTree>
    <p:extLst>
      <p:ext uri="{BB962C8B-B14F-4D97-AF65-F5344CB8AC3E}">
        <p14:creationId xmlns:p14="http://schemas.microsoft.com/office/powerpoint/2010/main" val="28865958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t>
            </a:r>
            <a:r>
              <a:rPr lang="en-US" dirty="0" smtClean="0"/>
              <a:t>inks to “color coherence” at </a:t>
            </a:r>
            <a:r>
              <a:rPr lang="en-US" dirty="0" err="1" smtClean="0"/>
              <a:t>Tevatron</a:t>
            </a:r>
            <a:r>
              <a:rPr lang="en-US" dirty="0" smtClean="0"/>
              <a:t> and LHC? </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t>D0, CDF, CMS have all published evidence for “color coherence effects”</a:t>
            </a:r>
          </a:p>
          <a:p>
            <a:pPr lvl="1"/>
            <a:r>
              <a:rPr lang="en-US" dirty="0" smtClean="0"/>
              <a:t>CMS: EPJ </a:t>
            </a:r>
            <a:r>
              <a:rPr lang="en-US" dirty="0"/>
              <a:t>C74, 2901 (2014</a:t>
            </a:r>
            <a:r>
              <a:rPr lang="en-US" dirty="0" smtClean="0"/>
              <a:t>)</a:t>
            </a:r>
          </a:p>
          <a:p>
            <a:pPr lvl="1"/>
            <a:r>
              <a:rPr lang="en-US" dirty="0" smtClean="0"/>
              <a:t>CDF: PRD50, 5562 (1994)</a:t>
            </a:r>
          </a:p>
          <a:p>
            <a:pPr lvl="1"/>
            <a:r>
              <a:rPr lang="en-US" dirty="0" smtClean="0"/>
              <a:t>D0: PLB414, 419 (1997)</a:t>
            </a:r>
          </a:p>
          <a:p>
            <a:r>
              <a:rPr lang="en-US" dirty="0" smtClean="0"/>
              <a:t>Few citations—relatively little-known work thus far.  Need to get different communities talking to explore detailed color effects more in upcoming years!</a:t>
            </a:r>
          </a:p>
          <a:p>
            <a:endParaRPr lang="en-US" dirty="0" smtClean="0"/>
          </a:p>
          <a:p>
            <a:endParaRPr lang="en-US" dirty="0"/>
          </a:p>
        </p:txBody>
      </p:sp>
      <p:sp>
        <p:nvSpPr>
          <p:cNvPr id="4" name="Footer Placeholder 3"/>
          <p:cNvSpPr>
            <a:spLocks noGrp="1"/>
          </p:cNvSpPr>
          <p:nvPr>
            <p:ph type="ftr" sz="quarter" idx="11"/>
          </p:nvPr>
        </p:nvSpPr>
        <p:spPr/>
        <p:txBody>
          <a:bodyPr/>
          <a:lstStyle/>
          <a:p>
            <a:r>
              <a:rPr lang="it-IT" smtClean="0"/>
              <a:t>Christine Aidala, CENPA Seminar, 2/1/18</a:t>
            </a:r>
            <a:endParaRPr lang="en-US"/>
          </a:p>
        </p:txBody>
      </p:sp>
      <p:sp>
        <p:nvSpPr>
          <p:cNvPr id="5" name="Slide Number Placeholder 4"/>
          <p:cNvSpPr>
            <a:spLocks noGrp="1"/>
          </p:cNvSpPr>
          <p:nvPr>
            <p:ph type="sldNum" sz="quarter" idx="12"/>
          </p:nvPr>
        </p:nvSpPr>
        <p:spPr/>
        <p:txBody>
          <a:bodyPr/>
          <a:lstStyle/>
          <a:p>
            <a:r>
              <a:rPr lang="en-US" dirty="0" smtClean="0"/>
              <a:t>46</a:t>
            </a:r>
            <a:endParaRPr lang="en-US"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5850" y="1531513"/>
            <a:ext cx="3867150" cy="479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423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Magnetic and electric A-B effects;</a:t>
            </a:r>
            <a:br>
              <a:rPr lang="en-US" dirty="0" smtClean="0"/>
            </a:br>
            <a:r>
              <a:rPr lang="en-US" dirty="0" smtClean="0"/>
              <a:t>Type-I and Type-II A-B effects</a:t>
            </a:r>
            <a:endParaRPr lang="en-US" dirty="0"/>
          </a:p>
        </p:txBody>
      </p:sp>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64" y="1219200"/>
            <a:ext cx="856193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62408" y="1181964"/>
            <a:ext cx="3100592" cy="369332"/>
          </a:xfrm>
          <a:prstGeom prst="rect">
            <a:avLst/>
          </a:prstGeom>
          <a:noFill/>
        </p:spPr>
        <p:txBody>
          <a:bodyPr wrap="none" rtlCol="0">
            <a:spAutoFit/>
          </a:bodyPr>
          <a:lstStyle/>
          <a:p>
            <a:r>
              <a:rPr lang="en-US" dirty="0" smtClean="0"/>
              <a:t>Physics Today, September 2009</a:t>
            </a:r>
            <a:endParaRPr lang="en-US" dirty="0"/>
          </a:p>
        </p:txBody>
      </p:sp>
    </p:spTree>
    <p:extLst>
      <p:ext uri="{BB962C8B-B14F-4D97-AF65-F5344CB8AC3E}">
        <p14:creationId xmlns:p14="http://schemas.microsoft.com/office/powerpoint/2010/main" val="32224934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Opportunities to see color-induced phases in QCD</a:t>
            </a:r>
            <a:endParaRPr lang="en-US" dirty="0"/>
          </a:p>
        </p:txBody>
      </p:sp>
      <p:sp>
        <p:nvSpPr>
          <p:cNvPr id="4" name="Slide Number Placeholder 3"/>
          <p:cNvSpPr>
            <a:spLocks noGrp="1"/>
          </p:cNvSpPr>
          <p:nvPr>
            <p:ph type="sldNum" sz="quarter" idx="12"/>
          </p:nvPr>
        </p:nvSpPr>
        <p:spPr/>
        <p:txBody>
          <a:bodyPr/>
          <a:lstStyle/>
          <a:p>
            <a:pPr>
              <a:defRPr/>
            </a:pPr>
            <a:r>
              <a:rPr lang="en-US" dirty="0" smtClean="0"/>
              <a:t>48</a:t>
            </a:r>
            <a:endParaRPr lang="en-US" dirty="0"/>
          </a:p>
        </p:txBody>
      </p:sp>
      <p:pic>
        <p:nvPicPr>
          <p:cNvPr id="5" name="Picture 4" descr="colhadr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447800"/>
            <a:ext cx="6629400" cy="468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olhadrons-p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66262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6" descr="solenoid.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600200"/>
            <a:ext cx="2362200" cy="281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Box 6"/>
          <p:cNvSpPr txBox="1">
            <a:spLocks noChangeArrowheads="1"/>
          </p:cNvSpPr>
          <p:nvPr/>
        </p:nvSpPr>
        <p:spPr bwMode="auto">
          <a:xfrm>
            <a:off x="347507" y="5791200"/>
            <a:ext cx="20908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a:solidFill>
                  <a:srgbClr val="FFFFCC"/>
                </a:solidFill>
                <a:latin typeface="+mn-lt"/>
              </a:rPr>
              <a:t>Figures by </a:t>
            </a:r>
            <a:r>
              <a:rPr lang="en-US" sz="1600" dirty="0" err="1">
                <a:solidFill>
                  <a:srgbClr val="FFFFCC"/>
                </a:solidFill>
                <a:latin typeface="+mn-lt"/>
              </a:rPr>
              <a:t>Kees</a:t>
            </a:r>
            <a:r>
              <a:rPr lang="en-US" sz="1600" dirty="0">
                <a:solidFill>
                  <a:srgbClr val="FFFFCC"/>
                </a:solidFill>
                <a:latin typeface="+mn-lt"/>
              </a:rPr>
              <a:t> </a:t>
            </a:r>
            <a:r>
              <a:rPr lang="en-US" sz="1600" dirty="0" err="1">
                <a:solidFill>
                  <a:srgbClr val="FFFFCC"/>
                </a:solidFill>
                <a:latin typeface="+mn-lt"/>
              </a:rPr>
              <a:t>Huyser</a:t>
            </a:r>
            <a:endParaRPr lang="en-US" sz="1600" dirty="0">
              <a:solidFill>
                <a:srgbClr val="FFFFCC"/>
              </a:solidFill>
              <a:latin typeface="+mn-lt"/>
            </a:endParaRPr>
          </a:p>
        </p:txBody>
      </p:sp>
      <p:graphicFrame>
        <p:nvGraphicFramePr>
          <p:cNvPr id="8" name="Object 8"/>
          <p:cNvGraphicFramePr>
            <a:graphicFrameLocks noChangeAspect="1"/>
          </p:cNvGraphicFramePr>
          <p:nvPr>
            <p:extLst>
              <p:ext uri="{D42A27DB-BD31-4B8C-83A1-F6EECF244321}">
                <p14:modId xmlns:p14="http://schemas.microsoft.com/office/powerpoint/2010/main" val="2230913320"/>
              </p:ext>
            </p:extLst>
          </p:nvPr>
        </p:nvGraphicFramePr>
        <p:xfrm>
          <a:off x="5649912" y="5253037"/>
          <a:ext cx="3490913" cy="877888"/>
        </p:xfrm>
        <a:graphic>
          <a:graphicData uri="http://schemas.openxmlformats.org/presentationml/2006/ole">
            <mc:AlternateContent xmlns:mc="http://schemas.openxmlformats.org/markup-compatibility/2006">
              <mc:Choice xmlns:v="urn:schemas-microsoft-com:vml" Requires="v">
                <p:oleObj spid="_x0000_s69736" name="Equation" r:id="rId6" imgW="1866900" imgH="469900" progId="Equation.3">
                  <p:embed/>
                </p:oleObj>
              </mc:Choice>
              <mc:Fallback>
                <p:oleObj name="Equation" r:id="rId6" imgW="1866900" imgH="469900" progId="Equation.3">
                  <p:embed/>
                  <p:pic>
                    <p:nvPicPr>
                      <p:cNvPr id="0" name=""/>
                      <p:cNvPicPr>
                        <a:picLocks noChangeAspect="1" noChangeArrowheads="1"/>
                      </p:cNvPicPr>
                      <p:nvPr/>
                    </p:nvPicPr>
                    <p:blipFill>
                      <a:blip r:embed="rId7"/>
                      <a:srcRect/>
                      <a:stretch>
                        <a:fillRect/>
                      </a:stretch>
                    </p:blipFill>
                    <p:spPr bwMode="auto">
                      <a:xfrm>
                        <a:off x="5649912" y="5253037"/>
                        <a:ext cx="3490913"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4" name="Rounded Rectangle 13"/>
          <p:cNvSpPr/>
          <p:nvPr/>
        </p:nvSpPr>
        <p:spPr>
          <a:xfrm>
            <a:off x="179696" y="3442648"/>
            <a:ext cx="533400" cy="1905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2133600" y="2895600"/>
            <a:ext cx="609600" cy="762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20"/>
          <p:cNvGraphicFramePr>
            <a:graphicFrameLocks noChangeAspect="1"/>
          </p:cNvGraphicFramePr>
          <p:nvPr>
            <p:extLst>
              <p:ext uri="{D42A27DB-BD31-4B8C-83A1-F6EECF244321}">
                <p14:modId xmlns:p14="http://schemas.microsoft.com/office/powerpoint/2010/main" val="679144595"/>
              </p:ext>
            </p:extLst>
          </p:nvPr>
        </p:nvGraphicFramePr>
        <p:xfrm>
          <a:off x="152400" y="3657600"/>
          <a:ext cx="688975" cy="406400"/>
        </p:xfrm>
        <a:graphic>
          <a:graphicData uri="http://schemas.openxmlformats.org/presentationml/2006/ole">
            <mc:AlternateContent xmlns:mc="http://schemas.openxmlformats.org/markup-compatibility/2006">
              <mc:Choice xmlns:v="urn:schemas-microsoft-com:vml" Requires="v">
                <p:oleObj spid="_x0000_s69737" name="Equation" r:id="rId8" imgW="342900" imgH="203200" progId="Equation.3">
                  <p:embed/>
                </p:oleObj>
              </mc:Choice>
              <mc:Fallback>
                <p:oleObj name="Equation" r:id="rId8" imgW="342900" imgH="203200" progId="Equation.3">
                  <p:embed/>
                  <p:pic>
                    <p:nvPicPr>
                      <p:cNvPr id="0" name=""/>
                      <p:cNvPicPr>
                        <a:picLocks noChangeAspect="1" noChangeArrowheads="1"/>
                      </p:cNvPicPr>
                      <p:nvPr/>
                    </p:nvPicPr>
                    <p:blipFill>
                      <a:blip r:embed="rId9"/>
                      <a:srcRect/>
                      <a:stretch>
                        <a:fillRect/>
                      </a:stretch>
                    </p:blipFill>
                    <p:spPr bwMode="auto">
                      <a:xfrm>
                        <a:off x="152400" y="3657600"/>
                        <a:ext cx="688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2174345176"/>
              </p:ext>
            </p:extLst>
          </p:nvPr>
        </p:nvGraphicFramePr>
        <p:xfrm>
          <a:off x="2362200" y="2590800"/>
          <a:ext cx="815975" cy="406400"/>
        </p:xfrm>
        <a:graphic>
          <a:graphicData uri="http://schemas.openxmlformats.org/presentationml/2006/ole">
            <mc:AlternateContent xmlns:mc="http://schemas.openxmlformats.org/markup-compatibility/2006">
              <mc:Choice xmlns:v="urn:schemas-microsoft-com:vml" Requires="v">
                <p:oleObj spid="_x0000_s69738" name="Equation" r:id="rId10" imgW="406400" imgH="203200" progId="Equation.3">
                  <p:embed/>
                </p:oleObj>
              </mc:Choice>
              <mc:Fallback>
                <p:oleObj name="Equation" r:id="rId10" imgW="406400" imgH="203200" progId="Equation.3">
                  <p:embed/>
                  <p:pic>
                    <p:nvPicPr>
                      <p:cNvPr id="0" name=""/>
                      <p:cNvPicPr>
                        <a:picLocks noChangeAspect="1" noChangeArrowheads="1"/>
                      </p:cNvPicPr>
                      <p:nvPr/>
                    </p:nvPicPr>
                    <p:blipFill>
                      <a:blip r:embed="rId11"/>
                      <a:srcRect/>
                      <a:stretch>
                        <a:fillRect/>
                      </a:stretch>
                    </p:blipFill>
                    <p:spPr bwMode="auto">
                      <a:xfrm>
                        <a:off x="2362200" y="2590800"/>
                        <a:ext cx="815975"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6" name="Rounded Rectangle 15"/>
          <p:cNvSpPr/>
          <p:nvPr/>
        </p:nvSpPr>
        <p:spPr>
          <a:xfrm>
            <a:off x="4572000" y="5105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6019800" y="4343400"/>
            <a:ext cx="609600" cy="30480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Object 20"/>
          <p:cNvGraphicFramePr>
            <a:graphicFrameLocks noChangeAspect="1"/>
          </p:cNvGraphicFramePr>
          <p:nvPr>
            <p:extLst>
              <p:ext uri="{D42A27DB-BD31-4B8C-83A1-F6EECF244321}">
                <p14:modId xmlns:p14="http://schemas.microsoft.com/office/powerpoint/2010/main" val="618771710"/>
              </p:ext>
            </p:extLst>
          </p:nvPr>
        </p:nvGraphicFramePr>
        <p:xfrm>
          <a:off x="5943600" y="4267200"/>
          <a:ext cx="1122363" cy="584200"/>
        </p:xfrm>
        <a:graphic>
          <a:graphicData uri="http://schemas.openxmlformats.org/presentationml/2006/ole">
            <mc:AlternateContent xmlns:mc="http://schemas.openxmlformats.org/markup-compatibility/2006">
              <mc:Choice xmlns:v="urn:schemas-microsoft-com:vml" Requires="v">
                <p:oleObj spid="_x0000_s69739" name="Equation" r:id="rId12" imgW="558800" imgH="292100" progId="Equation.3">
                  <p:embed/>
                </p:oleObj>
              </mc:Choice>
              <mc:Fallback>
                <p:oleObj name="Equation" r:id="rId12" imgW="558800" imgH="292100" progId="Equation.3">
                  <p:embed/>
                  <p:pic>
                    <p:nvPicPr>
                      <p:cNvPr id="0" name=""/>
                      <p:cNvPicPr>
                        <a:picLocks noChangeAspect="1" noChangeArrowheads="1"/>
                      </p:cNvPicPr>
                      <p:nvPr/>
                    </p:nvPicPr>
                    <p:blipFill>
                      <a:blip r:embed="rId13"/>
                      <a:srcRect/>
                      <a:stretch>
                        <a:fillRect/>
                      </a:stretch>
                    </p:blipFill>
                    <p:spPr bwMode="auto">
                      <a:xfrm>
                        <a:off x="5943600" y="4267200"/>
                        <a:ext cx="11223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10" name="Object 20"/>
          <p:cNvGraphicFramePr>
            <a:graphicFrameLocks noChangeAspect="1"/>
          </p:cNvGraphicFramePr>
          <p:nvPr>
            <p:extLst>
              <p:ext uri="{D42A27DB-BD31-4B8C-83A1-F6EECF244321}">
                <p14:modId xmlns:p14="http://schemas.microsoft.com/office/powerpoint/2010/main" val="2017654572"/>
              </p:ext>
            </p:extLst>
          </p:nvPr>
        </p:nvGraphicFramePr>
        <p:xfrm>
          <a:off x="3962400" y="5029200"/>
          <a:ext cx="1225550" cy="584200"/>
        </p:xfrm>
        <a:graphic>
          <a:graphicData uri="http://schemas.openxmlformats.org/presentationml/2006/ole">
            <mc:AlternateContent xmlns:mc="http://schemas.openxmlformats.org/markup-compatibility/2006">
              <mc:Choice xmlns:v="urn:schemas-microsoft-com:vml" Requires="v">
                <p:oleObj spid="_x0000_s69740" name="Equation" r:id="rId14" imgW="609600" imgH="292100" progId="Equation.3">
                  <p:embed/>
                </p:oleObj>
              </mc:Choice>
              <mc:Fallback>
                <p:oleObj name="Equation" r:id="rId14" imgW="609600" imgH="292100" progId="Equation.3">
                  <p:embed/>
                  <p:pic>
                    <p:nvPicPr>
                      <p:cNvPr id="0" name=""/>
                      <p:cNvPicPr>
                        <a:picLocks noChangeAspect="1" noChangeArrowheads="1"/>
                      </p:cNvPicPr>
                      <p:nvPr/>
                    </p:nvPicPr>
                    <p:blipFill>
                      <a:blip r:embed="rId15"/>
                      <a:srcRect/>
                      <a:stretch>
                        <a:fillRect/>
                      </a:stretch>
                    </p:blipFill>
                    <p:spPr bwMode="auto">
                      <a:xfrm>
                        <a:off x="3962400" y="5029200"/>
                        <a:ext cx="1225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r>
              <a:rPr lang="it-IT" smtClean="0"/>
              <a:t>Christine Aidala, CENPA Seminar, 2/1/18</a:t>
            </a:r>
            <a:endParaRPr lang="en-US"/>
          </a:p>
        </p:txBody>
      </p:sp>
      <p:sp>
        <p:nvSpPr>
          <p:cNvPr id="18" name="TextBox 6"/>
          <p:cNvSpPr txBox="1">
            <a:spLocks noChangeArrowheads="1"/>
          </p:cNvSpPr>
          <p:nvPr/>
        </p:nvSpPr>
        <p:spPr bwMode="auto">
          <a:xfrm>
            <a:off x="228600" y="4572000"/>
            <a:ext cx="19438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sz="1600" dirty="0" smtClean="0">
                <a:solidFill>
                  <a:srgbClr val="FFFFCC"/>
                </a:solidFill>
                <a:latin typeface="+mn-lt"/>
              </a:rPr>
              <a:t>Slide from P. Mulders</a:t>
            </a:r>
            <a:endParaRPr lang="en-US" sz="1600" dirty="0">
              <a:solidFill>
                <a:srgbClr val="FFFFCC"/>
              </a:solidFill>
              <a:latin typeface="+mn-lt"/>
            </a:endParaRPr>
          </a:p>
        </p:txBody>
      </p:sp>
    </p:spTree>
    <p:extLst>
      <p:ext uri="{BB962C8B-B14F-4D97-AF65-F5344CB8AC3E}">
        <p14:creationId xmlns:p14="http://schemas.microsoft.com/office/powerpoint/2010/main" val="4074540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5"/>
          <p:cNvSpPr>
            <a:spLocks noGrp="1"/>
          </p:cNvSpPr>
          <p:nvPr>
            <p:ph type="ftr" sz="quarter" idx="11"/>
          </p:nvPr>
        </p:nvSpPr>
        <p:spPr/>
        <p:txBody>
          <a:bodyPr/>
          <a:lstStyle/>
          <a:p>
            <a:r>
              <a:rPr lang="it-IT" smtClean="0"/>
              <a:t>Christine Aidala, CENPA Seminar, 2/1/18</a:t>
            </a:r>
            <a:endParaRPr lang="en-US"/>
          </a:p>
        </p:txBody>
      </p:sp>
      <p:sp>
        <p:nvSpPr>
          <p:cNvPr id="1239042" name="Rectangle 2"/>
          <p:cNvSpPr>
            <a:spLocks noGrp="1" noChangeArrowheads="1"/>
          </p:cNvSpPr>
          <p:nvPr>
            <p:ph type="title"/>
          </p:nvPr>
        </p:nvSpPr>
        <p:spPr>
          <a:xfrm>
            <a:off x="228600" y="228600"/>
            <a:ext cx="8686800" cy="609600"/>
          </a:xfrm>
        </p:spPr>
        <p:txBody>
          <a:bodyPr>
            <a:normAutofit fontScale="90000"/>
          </a:bodyPr>
          <a:lstStyle/>
          <a:p>
            <a:r>
              <a:rPr lang="en-US" sz="3600" dirty="0" smtClean="0"/>
              <a:t>Quark distribution functions inside the proton: </a:t>
            </a:r>
            <a:br>
              <a:rPr lang="en-US" sz="3600" dirty="0" smtClean="0"/>
            </a:br>
            <a:r>
              <a:rPr lang="en-US" sz="3600" dirty="0" smtClean="0"/>
              <a:t>The language we’ve developed (so far!)</a:t>
            </a:r>
            <a:endParaRPr lang="en-US" sz="3600" dirty="0"/>
          </a:p>
        </p:txBody>
      </p:sp>
      <p:grpSp>
        <p:nvGrpSpPr>
          <p:cNvPr id="2" name="Group 3"/>
          <p:cNvGrpSpPr>
            <a:grpSpLocks/>
          </p:cNvGrpSpPr>
          <p:nvPr/>
        </p:nvGrpSpPr>
        <p:grpSpPr bwMode="auto">
          <a:xfrm>
            <a:off x="228600" y="1828800"/>
            <a:ext cx="8686800" cy="4411045"/>
            <a:chOff x="144" y="1728"/>
            <a:chExt cx="5472" cy="1565"/>
          </a:xfrm>
        </p:grpSpPr>
        <p:pic>
          <p:nvPicPr>
            <p:cNvPr id="1239044" name="Picture 4" descr="proton_structure3"/>
            <p:cNvPicPr>
              <a:picLocks noChangeAspect="1" noChangeArrowheads="1"/>
            </p:cNvPicPr>
            <p:nvPr/>
          </p:nvPicPr>
          <p:blipFill>
            <a:blip r:embed="rId3" cstate="print"/>
            <a:srcRect/>
            <a:stretch>
              <a:fillRect/>
            </a:stretch>
          </p:blipFill>
          <p:spPr bwMode="auto">
            <a:xfrm>
              <a:off x="144" y="1728"/>
              <a:ext cx="2688" cy="1565"/>
            </a:xfrm>
            <a:prstGeom prst="rect">
              <a:avLst/>
            </a:prstGeom>
            <a:noFill/>
            <a:ln/>
            <a:effectLst/>
          </p:spPr>
        </p:pic>
        <p:pic>
          <p:nvPicPr>
            <p:cNvPr id="1239045" name="Picture 5" descr="proton_structure4"/>
            <p:cNvPicPr>
              <a:picLocks noChangeAspect="1" noChangeArrowheads="1"/>
            </p:cNvPicPr>
            <p:nvPr/>
          </p:nvPicPr>
          <p:blipFill>
            <a:blip r:embed="rId4" cstate="print"/>
            <a:srcRect/>
            <a:stretch>
              <a:fillRect/>
            </a:stretch>
          </p:blipFill>
          <p:spPr bwMode="auto">
            <a:xfrm>
              <a:off x="2928" y="1728"/>
              <a:ext cx="2688" cy="1565"/>
            </a:xfrm>
            <a:prstGeom prst="rect">
              <a:avLst/>
            </a:prstGeom>
            <a:noFill/>
            <a:ln/>
            <a:effectLst/>
          </p:spPr>
        </p:pic>
      </p:grpSp>
      <p:sp>
        <p:nvSpPr>
          <p:cNvPr id="1239046" name="Text Box 6"/>
          <p:cNvSpPr txBox="1">
            <a:spLocks noChangeArrowheads="1"/>
          </p:cNvSpPr>
          <p:nvPr/>
        </p:nvSpPr>
        <p:spPr bwMode="auto">
          <a:xfrm>
            <a:off x="1641475" y="6159112"/>
            <a:ext cx="4987925" cy="381000"/>
          </a:xfrm>
          <a:prstGeom prst="rect">
            <a:avLst/>
          </a:prstGeom>
          <a:noFill/>
          <a:ln w="9525">
            <a:noFill/>
            <a:miter lim="800000"/>
            <a:headEnd/>
            <a:tailEnd/>
          </a:ln>
          <a:effectLst/>
        </p:spPr>
        <p:txBody>
          <a:bodyPr wrap="none">
            <a:spAutoFit/>
          </a:bodyPr>
          <a:lstStyle/>
          <a:p>
            <a:r>
              <a:rPr lang="en-US" sz="1900" dirty="0" err="1">
                <a:solidFill>
                  <a:schemeClr val="accent5">
                    <a:lumMod val="40000"/>
                    <a:lumOff val="60000"/>
                  </a:schemeClr>
                </a:solidFill>
              </a:rPr>
              <a:t>Halzen</a:t>
            </a:r>
            <a:r>
              <a:rPr lang="en-US" sz="1900" dirty="0">
                <a:solidFill>
                  <a:schemeClr val="accent5">
                    <a:lumMod val="40000"/>
                    <a:lumOff val="60000"/>
                  </a:schemeClr>
                </a:solidFill>
              </a:rPr>
              <a:t> and Martin, “Quarks and Leptons”, p. 201</a:t>
            </a:r>
          </a:p>
        </p:txBody>
      </p:sp>
      <p:sp>
        <p:nvSpPr>
          <p:cNvPr id="1239048" name="Text Box 8"/>
          <p:cNvSpPr txBox="1">
            <a:spLocks noChangeArrowheads="1"/>
          </p:cNvSpPr>
          <p:nvPr/>
        </p:nvSpPr>
        <p:spPr bwMode="auto">
          <a:xfrm>
            <a:off x="2743200" y="5946868"/>
            <a:ext cx="1600200"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49" name="Text Box 9"/>
          <p:cNvSpPr txBox="1">
            <a:spLocks noChangeArrowheads="1"/>
          </p:cNvSpPr>
          <p:nvPr/>
        </p:nvSpPr>
        <p:spPr bwMode="auto">
          <a:xfrm>
            <a:off x="4038600" y="35326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0" name="Text Box 10"/>
          <p:cNvSpPr txBox="1">
            <a:spLocks noChangeArrowheads="1"/>
          </p:cNvSpPr>
          <p:nvPr/>
        </p:nvSpPr>
        <p:spPr bwMode="auto">
          <a:xfrm>
            <a:off x="7244144" y="5727412"/>
            <a:ext cx="1595056" cy="292388"/>
          </a:xfrm>
          <a:prstGeom prst="rect">
            <a:avLst/>
          </a:prstGeom>
          <a:solidFill>
            <a:schemeClr val="bg1"/>
          </a:solidFill>
          <a:ln w="9525">
            <a:noFill/>
            <a:miter lim="800000"/>
            <a:headEnd/>
            <a:tailEnd/>
          </a:ln>
          <a:effectLst/>
        </p:spPr>
        <p:txBody>
          <a:bodyPr wrap="square">
            <a:spAutoFit/>
          </a:bodyPr>
          <a:lstStyle/>
          <a:p>
            <a:r>
              <a:rPr lang="en-US" sz="1300" dirty="0" smtClean="0">
                <a:solidFill>
                  <a:schemeClr val="tx1"/>
                </a:solidFill>
              </a:rPr>
              <a:t>momentum fraction</a:t>
            </a:r>
            <a:endParaRPr lang="en-US" sz="2000" baseline="-14000" dirty="0">
              <a:solidFill>
                <a:schemeClr val="tx1"/>
              </a:solidFill>
            </a:endParaRPr>
          </a:p>
        </p:txBody>
      </p:sp>
      <p:sp>
        <p:nvSpPr>
          <p:cNvPr id="1239051" name="Text Box 11"/>
          <p:cNvSpPr txBox="1">
            <a:spLocks noChangeArrowheads="1"/>
          </p:cNvSpPr>
          <p:nvPr/>
        </p:nvSpPr>
        <p:spPr bwMode="auto">
          <a:xfrm>
            <a:off x="4191000" y="5756719"/>
            <a:ext cx="304800" cy="366713"/>
          </a:xfrm>
          <a:prstGeom prst="rect">
            <a:avLst/>
          </a:prstGeom>
          <a:solidFill>
            <a:schemeClr val="bg1"/>
          </a:solidFill>
          <a:ln w="9525">
            <a:noFill/>
            <a:miter lim="800000"/>
            <a:headEnd/>
            <a:tailEnd/>
          </a:ln>
          <a:effectLst/>
        </p:spPr>
        <p:txBody>
          <a:bodyPr>
            <a:spAutoFit/>
          </a:bodyPr>
          <a:lstStyle/>
          <a:p>
            <a:r>
              <a:rPr lang="en-US" sz="1800" dirty="0">
                <a:solidFill>
                  <a:schemeClr val="tx1"/>
                </a:solidFill>
              </a:rPr>
              <a:t>1</a:t>
            </a:r>
            <a:endParaRPr lang="en-US" sz="1800" baseline="-14000" dirty="0">
              <a:solidFill>
                <a:schemeClr val="tx1"/>
              </a:solidFill>
            </a:endParaRPr>
          </a:p>
        </p:txBody>
      </p:sp>
      <p:sp>
        <p:nvSpPr>
          <p:cNvPr id="1239052" name="Text Box 12"/>
          <p:cNvSpPr txBox="1">
            <a:spLocks noChangeArrowheads="1"/>
          </p:cNvSpPr>
          <p:nvPr/>
        </p:nvSpPr>
        <p:spPr bwMode="auto">
          <a:xfrm>
            <a:off x="8534400" y="5474208"/>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3" name="Text Box 13"/>
          <p:cNvSpPr txBox="1">
            <a:spLocks noChangeArrowheads="1"/>
          </p:cNvSpPr>
          <p:nvPr/>
        </p:nvSpPr>
        <p:spPr bwMode="auto">
          <a:xfrm>
            <a:off x="3008376" y="5751576"/>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4" name="Text Box 14"/>
          <p:cNvSpPr txBox="1">
            <a:spLocks noChangeArrowheads="1"/>
          </p:cNvSpPr>
          <p:nvPr/>
        </p:nvSpPr>
        <p:spPr bwMode="auto">
          <a:xfrm>
            <a:off x="7467600" y="5474208"/>
            <a:ext cx="457200" cy="304800"/>
          </a:xfrm>
          <a:prstGeom prst="rect">
            <a:avLst/>
          </a:prstGeom>
          <a:solidFill>
            <a:schemeClr val="bg1"/>
          </a:solidFill>
          <a:ln w="9525">
            <a:noFill/>
            <a:miter lim="800000"/>
            <a:headEnd/>
            <a:tailEnd/>
          </a:ln>
          <a:effectLst/>
        </p:spPr>
        <p:txBody>
          <a:bodyPr>
            <a:spAutoFit/>
          </a:bodyPr>
          <a:lstStyle/>
          <a:p>
            <a:r>
              <a:rPr lang="en-US" sz="1400">
                <a:solidFill>
                  <a:schemeClr val="tx1"/>
                </a:solidFill>
              </a:rPr>
              <a:t>1/3</a:t>
            </a:r>
            <a:endParaRPr lang="en-US" sz="1400" baseline="-14000">
              <a:solidFill>
                <a:schemeClr val="tx1"/>
              </a:solidFill>
            </a:endParaRPr>
          </a:p>
        </p:txBody>
      </p:sp>
      <p:sp>
        <p:nvSpPr>
          <p:cNvPr id="1239055" name="Text Box 15"/>
          <p:cNvSpPr txBox="1">
            <a:spLocks noChangeArrowheads="1"/>
          </p:cNvSpPr>
          <p:nvPr/>
        </p:nvSpPr>
        <p:spPr bwMode="auto">
          <a:xfrm>
            <a:off x="7216775" y="3697444"/>
            <a:ext cx="160655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6" name="Text Box 16"/>
          <p:cNvSpPr txBox="1">
            <a:spLocks noChangeArrowheads="1"/>
          </p:cNvSpPr>
          <p:nvPr/>
        </p:nvSpPr>
        <p:spPr bwMode="auto">
          <a:xfrm>
            <a:off x="7543800" y="3456432"/>
            <a:ext cx="457200" cy="304800"/>
          </a:xfrm>
          <a:prstGeom prst="rect">
            <a:avLst/>
          </a:prstGeom>
          <a:solidFill>
            <a:schemeClr val="bg1"/>
          </a:solidFill>
          <a:ln w="9525">
            <a:noFill/>
            <a:miter lim="800000"/>
            <a:headEnd/>
            <a:tailEnd/>
          </a:ln>
          <a:effectLst/>
        </p:spPr>
        <p:txBody>
          <a:bodyPr>
            <a:spAutoFit/>
          </a:bodyPr>
          <a:lstStyle/>
          <a:p>
            <a:r>
              <a:rPr lang="en-US" sz="1400" dirty="0">
                <a:solidFill>
                  <a:schemeClr val="tx1"/>
                </a:solidFill>
              </a:rPr>
              <a:t>1/3</a:t>
            </a:r>
            <a:endParaRPr lang="en-US" sz="1400" baseline="-14000" dirty="0">
              <a:solidFill>
                <a:schemeClr val="tx1"/>
              </a:solidFill>
            </a:endParaRPr>
          </a:p>
        </p:txBody>
      </p:sp>
      <p:sp>
        <p:nvSpPr>
          <p:cNvPr id="1239057" name="Text Box 17"/>
          <p:cNvSpPr txBox="1">
            <a:spLocks noChangeArrowheads="1"/>
          </p:cNvSpPr>
          <p:nvPr/>
        </p:nvSpPr>
        <p:spPr bwMode="auto">
          <a:xfrm>
            <a:off x="8534400" y="3456432"/>
            <a:ext cx="304800" cy="366713"/>
          </a:xfrm>
          <a:prstGeom prst="rect">
            <a:avLst/>
          </a:prstGeom>
          <a:solidFill>
            <a:schemeClr val="bg1"/>
          </a:solidFill>
          <a:ln w="9525">
            <a:noFill/>
            <a:miter lim="800000"/>
            <a:headEnd/>
            <a:tailEnd/>
          </a:ln>
          <a:effectLst/>
        </p:spPr>
        <p:txBody>
          <a:bodyPr>
            <a:spAutoFit/>
          </a:bodyPr>
          <a:lstStyle/>
          <a:p>
            <a:r>
              <a:rPr lang="en-US" sz="1800">
                <a:solidFill>
                  <a:schemeClr val="tx1"/>
                </a:solidFill>
              </a:rPr>
              <a:t>1</a:t>
            </a:r>
            <a:endParaRPr lang="en-US" sz="1800" baseline="-14000">
              <a:solidFill>
                <a:schemeClr val="tx1"/>
              </a:solidFill>
            </a:endParaRPr>
          </a:p>
        </p:txBody>
      </p:sp>
      <p:sp>
        <p:nvSpPr>
          <p:cNvPr id="1239058" name="Text Box 18"/>
          <p:cNvSpPr txBox="1">
            <a:spLocks noChangeArrowheads="1"/>
          </p:cNvSpPr>
          <p:nvPr/>
        </p:nvSpPr>
        <p:spPr bwMode="auto">
          <a:xfrm>
            <a:off x="7963281" y="4402265"/>
            <a:ext cx="7549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Valence</a:t>
            </a:r>
          </a:p>
        </p:txBody>
      </p:sp>
      <p:sp>
        <p:nvSpPr>
          <p:cNvPr id="1239060" name="Rectangle 20"/>
          <p:cNvSpPr>
            <a:spLocks noChangeArrowheads="1"/>
          </p:cNvSpPr>
          <p:nvPr/>
        </p:nvSpPr>
        <p:spPr bwMode="auto">
          <a:xfrm>
            <a:off x="7696200" y="3962400"/>
            <a:ext cx="381000" cy="152400"/>
          </a:xfrm>
          <a:prstGeom prst="rect">
            <a:avLst/>
          </a:prstGeom>
          <a:solidFill>
            <a:schemeClr val="bg1"/>
          </a:solidFill>
          <a:ln w="9525">
            <a:noFill/>
            <a:miter lim="800000"/>
            <a:headEnd/>
            <a:tailEnd/>
          </a:ln>
          <a:effectLst/>
        </p:spPr>
        <p:txBody>
          <a:bodyPr wrap="none" anchor="ctr"/>
          <a:lstStyle/>
          <a:p>
            <a:endParaRPr lang="en-US"/>
          </a:p>
        </p:txBody>
      </p:sp>
      <p:sp>
        <p:nvSpPr>
          <p:cNvPr id="1239062" name="Text Box 22"/>
          <p:cNvSpPr txBox="1">
            <a:spLocks noChangeArrowheads="1"/>
          </p:cNvSpPr>
          <p:nvPr/>
        </p:nvSpPr>
        <p:spPr bwMode="auto">
          <a:xfrm>
            <a:off x="260350" y="4176713"/>
            <a:ext cx="1720850" cy="366712"/>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valence quarks</a:t>
            </a:r>
          </a:p>
        </p:txBody>
      </p:sp>
      <p:sp>
        <p:nvSpPr>
          <p:cNvPr id="1239063" name="Text Box 23"/>
          <p:cNvSpPr txBox="1">
            <a:spLocks noChangeArrowheads="1"/>
          </p:cNvSpPr>
          <p:nvPr/>
        </p:nvSpPr>
        <p:spPr bwMode="auto">
          <a:xfrm>
            <a:off x="4660900" y="2009775"/>
            <a:ext cx="2349500" cy="366713"/>
          </a:xfrm>
          <a:prstGeom prst="rect">
            <a:avLst/>
          </a:prstGeom>
          <a:solidFill>
            <a:schemeClr val="bg1"/>
          </a:solidFill>
          <a:ln w="9525">
            <a:noFill/>
            <a:miter lim="800000"/>
            <a:headEnd/>
            <a:tailEnd/>
          </a:ln>
          <a:effectLst/>
        </p:spPr>
        <p:txBody>
          <a:bodyPr wrap="none">
            <a:spAutoFit/>
          </a:bodyPr>
          <a:lstStyle/>
          <a:p>
            <a:r>
              <a:rPr lang="en-US" sz="1800">
                <a:solidFill>
                  <a:schemeClr val="tx1"/>
                </a:solidFill>
              </a:rPr>
              <a:t>3 bound valence quarks</a:t>
            </a:r>
          </a:p>
        </p:txBody>
      </p:sp>
      <p:sp>
        <p:nvSpPr>
          <p:cNvPr id="1239065" name="Text Box 25"/>
          <p:cNvSpPr txBox="1">
            <a:spLocks noChangeArrowheads="1"/>
          </p:cNvSpPr>
          <p:nvPr/>
        </p:nvSpPr>
        <p:spPr bwMode="auto">
          <a:xfrm>
            <a:off x="6205538" y="5535613"/>
            <a:ext cx="1045414" cy="523220"/>
          </a:xfrm>
          <a:prstGeom prst="rect">
            <a:avLst/>
          </a:prstGeom>
          <a:solidFill>
            <a:schemeClr val="bg1"/>
          </a:solidFill>
          <a:ln w="9525">
            <a:noFill/>
            <a:miter lim="800000"/>
            <a:headEnd/>
            <a:tailEnd/>
          </a:ln>
          <a:effectLst/>
        </p:spPr>
        <p:txBody>
          <a:bodyPr wrap="none">
            <a:spAutoFit/>
          </a:bodyPr>
          <a:lstStyle/>
          <a:p>
            <a:r>
              <a:rPr lang="en-US" sz="1400" dirty="0"/>
              <a:t>s</a:t>
            </a:r>
            <a:r>
              <a:rPr lang="en-US" sz="1400" dirty="0" smtClean="0">
                <a:solidFill>
                  <a:schemeClr val="tx1"/>
                </a:solidFill>
              </a:rPr>
              <a:t>mall </a:t>
            </a:r>
          </a:p>
          <a:p>
            <a:r>
              <a:rPr lang="en-US" sz="1400" dirty="0" smtClean="0"/>
              <a:t>momentum</a:t>
            </a:r>
            <a:endParaRPr lang="en-US" sz="1400" dirty="0">
              <a:solidFill>
                <a:schemeClr val="tx1"/>
              </a:solidFill>
            </a:endParaRPr>
          </a:p>
        </p:txBody>
      </p:sp>
      <p:sp>
        <p:nvSpPr>
          <p:cNvPr id="1239066" name="Text Box 26"/>
          <p:cNvSpPr txBox="1">
            <a:spLocks noChangeArrowheads="1"/>
          </p:cNvSpPr>
          <p:nvPr/>
        </p:nvSpPr>
        <p:spPr bwMode="auto">
          <a:xfrm>
            <a:off x="787400" y="1066800"/>
            <a:ext cx="7219220" cy="769441"/>
          </a:xfrm>
          <a:prstGeom prst="rect">
            <a:avLst/>
          </a:prstGeom>
          <a:noFill/>
          <a:ln w="9525">
            <a:noFill/>
            <a:miter lim="800000"/>
            <a:headEnd/>
            <a:tailEnd/>
          </a:ln>
          <a:effectLst/>
        </p:spPr>
        <p:txBody>
          <a:bodyPr wrap="none">
            <a:spAutoFit/>
          </a:bodyPr>
          <a:lstStyle/>
          <a:p>
            <a:r>
              <a:rPr lang="en-US" sz="2200" dirty="0">
                <a:solidFill>
                  <a:srgbClr val="FFFFCC"/>
                </a:solidFill>
              </a:rPr>
              <a:t>What momentum fraction would the scattering particle carry </a:t>
            </a:r>
          </a:p>
          <a:p>
            <a:r>
              <a:rPr lang="en-US" sz="2200" dirty="0">
                <a:solidFill>
                  <a:srgbClr val="FFFFCC"/>
                </a:solidFill>
              </a:rPr>
              <a:t>if the proton were made of …</a:t>
            </a:r>
          </a:p>
        </p:txBody>
      </p:sp>
      <p:sp>
        <p:nvSpPr>
          <p:cNvPr id="1239068" name="Rectangle 28"/>
          <p:cNvSpPr>
            <a:spLocks noChangeArrowheads="1"/>
          </p:cNvSpPr>
          <p:nvPr/>
        </p:nvSpPr>
        <p:spPr bwMode="auto">
          <a:xfrm>
            <a:off x="7226106" y="4304337"/>
            <a:ext cx="448056" cy="1133856"/>
          </a:xfrm>
          <a:prstGeom prst="rect">
            <a:avLst/>
          </a:prstGeom>
          <a:solidFill>
            <a:schemeClr val="bg1"/>
          </a:solidFill>
          <a:ln w="9525">
            <a:noFill/>
            <a:miter lim="800000"/>
            <a:headEnd/>
            <a:tailEnd/>
          </a:ln>
          <a:effectLst/>
        </p:spPr>
        <p:txBody>
          <a:bodyPr wrap="none" anchor="ctr"/>
          <a:lstStyle/>
          <a:p>
            <a:endParaRPr lang="en-US"/>
          </a:p>
        </p:txBody>
      </p:sp>
      <p:sp>
        <p:nvSpPr>
          <p:cNvPr id="31" name="Rectangle 30"/>
          <p:cNvSpPr/>
          <p:nvPr/>
        </p:nvSpPr>
        <p:spPr>
          <a:xfrm>
            <a:off x="4876800" y="3833256"/>
            <a:ext cx="990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064" name="Text Box 24"/>
          <p:cNvSpPr txBox="1">
            <a:spLocks noChangeArrowheads="1"/>
          </p:cNvSpPr>
          <p:nvPr/>
        </p:nvSpPr>
        <p:spPr bwMode="auto">
          <a:xfrm>
            <a:off x="4652357" y="3575447"/>
            <a:ext cx="2643865" cy="553998"/>
          </a:xfrm>
          <a:prstGeom prst="rect">
            <a:avLst/>
          </a:prstGeom>
          <a:noFill/>
          <a:ln w="9525">
            <a:noFill/>
            <a:miter lim="800000"/>
            <a:headEnd/>
            <a:tailEnd/>
          </a:ln>
          <a:effectLst/>
        </p:spPr>
        <p:txBody>
          <a:bodyPr wrap="none">
            <a:spAutoFit/>
          </a:bodyPr>
          <a:lstStyle/>
          <a:p>
            <a:r>
              <a:rPr lang="en-US" sz="1500" dirty="0">
                <a:solidFill>
                  <a:schemeClr val="tx1"/>
                </a:solidFill>
              </a:rPr>
              <a:t>3 bound valence quarks </a:t>
            </a:r>
            <a:r>
              <a:rPr lang="en-US" sz="1500" dirty="0" smtClean="0"/>
              <a:t>+ some</a:t>
            </a:r>
            <a:endParaRPr lang="en-US" sz="1500" dirty="0">
              <a:solidFill>
                <a:schemeClr val="tx1"/>
              </a:solidFill>
            </a:endParaRPr>
          </a:p>
          <a:p>
            <a:r>
              <a:rPr lang="en-US" sz="1500" dirty="0" smtClean="0"/>
              <a:t>low-momentum</a:t>
            </a:r>
            <a:r>
              <a:rPr lang="en-US" sz="1500" dirty="0" smtClean="0">
                <a:solidFill>
                  <a:schemeClr val="tx1"/>
                </a:solidFill>
              </a:rPr>
              <a:t> </a:t>
            </a:r>
            <a:r>
              <a:rPr lang="en-US" sz="1500" dirty="0">
                <a:solidFill>
                  <a:schemeClr val="tx1"/>
                </a:solidFill>
              </a:rPr>
              <a:t>sea quarks</a:t>
            </a:r>
          </a:p>
        </p:txBody>
      </p:sp>
      <p:sp>
        <p:nvSpPr>
          <p:cNvPr id="3" name="Slide Number Placeholder 2"/>
          <p:cNvSpPr>
            <a:spLocks noGrp="1"/>
          </p:cNvSpPr>
          <p:nvPr>
            <p:ph type="sldNum" sz="quarter" idx="12"/>
          </p:nvPr>
        </p:nvSpPr>
        <p:spPr/>
        <p:txBody>
          <a:bodyPr/>
          <a:lstStyle/>
          <a:p>
            <a:r>
              <a:rPr lang="en-US" dirty="0"/>
              <a:t>5</a:t>
            </a:r>
          </a:p>
        </p:txBody>
      </p:sp>
      <p:sp>
        <p:nvSpPr>
          <p:cNvPr id="1239047" name="Text Box 7"/>
          <p:cNvSpPr txBox="1">
            <a:spLocks noChangeArrowheads="1"/>
          </p:cNvSpPr>
          <p:nvPr/>
        </p:nvSpPr>
        <p:spPr bwMode="auto">
          <a:xfrm>
            <a:off x="2738120" y="3791712"/>
            <a:ext cx="1574800" cy="292388"/>
          </a:xfrm>
          <a:prstGeom prst="rect">
            <a:avLst/>
          </a:prstGeom>
          <a:solidFill>
            <a:schemeClr val="bg1"/>
          </a:solidFill>
          <a:ln w="9525">
            <a:noFill/>
            <a:miter lim="800000"/>
            <a:headEnd/>
            <a:tailEnd/>
          </a:ln>
          <a:effectLst/>
        </p:spPr>
        <p:txBody>
          <a:bodyPr wrap="square">
            <a:spAutoFit/>
          </a:bodyPr>
          <a:lstStyle/>
          <a:p>
            <a:r>
              <a:rPr lang="en-US" sz="1300" dirty="0"/>
              <a:t>m</a:t>
            </a:r>
            <a:r>
              <a:rPr lang="en-US" sz="1300" dirty="0" smtClean="0">
                <a:solidFill>
                  <a:schemeClr val="tx1"/>
                </a:solidFill>
              </a:rPr>
              <a:t>omentum fraction</a:t>
            </a:r>
            <a:endParaRPr lang="en-US" sz="1300" baseline="-14000" dirty="0">
              <a:solidFill>
                <a:schemeClr val="tx1"/>
              </a:solidFill>
            </a:endParaRPr>
          </a:p>
        </p:txBody>
      </p:sp>
      <p:sp>
        <p:nvSpPr>
          <p:cNvPr id="1239059" name="Text Box 19"/>
          <p:cNvSpPr txBox="1">
            <a:spLocks noChangeArrowheads="1"/>
          </p:cNvSpPr>
          <p:nvPr/>
        </p:nvSpPr>
        <p:spPr bwMode="auto">
          <a:xfrm>
            <a:off x="7680960" y="3913632"/>
            <a:ext cx="442750" cy="307777"/>
          </a:xfrm>
          <a:prstGeom prst="rect">
            <a:avLst/>
          </a:prstGeom>
          <a:solidFill>
            <a:schemeClr val="bg1"/>
          </a:solidFill>
          <a:ln w="9525">
            <a:noFill/>
            <a:miter lim="800000"/>
            <a:headEnd/>
            <a:tailEnd/>
          </a:ln>
          <a:effectLst/>
        </p:spPr>
        <p:txBody>
          <a:bodyPr wrap="none">
            <a:spAutoFit/>
          </a:bodyPr>
          <a:lstStyle/>
          <a:p>
            <a:r>
              <a:rPr lang="en-US" sz="1400" dirty="0">
                <a:solidFill>
                  <a:schemeClr val="tx1"/>
                </a:solidFill>
              </a:rPr>
              <a:t>Sea</a:t>
            </a:r>
          </a:p>
        </p:txBody>
      </p:sp>
      <p:sp>
        <p:nvSpPr>
          <p:cNvPr id="32" name="Text Box 21"/>
          <p:cNvSpPr txBox="1">
            <a:spLocks noChangeArrowheads="1"/>
          </p:cNvSpPr>
          <p:nvPr/>
        </p:nvSpPr>
        <p:spPr bwMode="auto">
          <a:xfrm>
            <a:off x="276225" y="2145637"/>
            <a:ext cx="1305229" cy="646331"/>
          </a:xfrm>
          <a:prstGeom prst="rect">
            <a:avLst/>
          </a:prstGeom>
          <a:solidFill>
            <a:schemeClr val="bg1"/>
          </a:solidFill>
          <a:ln w="9525">
            <a:noFill/>
            <a:miter lim="800000"/>
            <a:headEnd/>
            <a:tailEnd/>
          </a:ln>
          <a:effectLst/>
        </p:spPr>
        <p:txBody>
          <a:bodyPr wrap="none">
            <a:spAutoFit/>
          </a:bodyPr>
          <a:lstStyle/>
          <a:p>
            <a:r>
              <a:rPr lang="en-US" sz="1800" dirty="0">
                <a:solidFill>
                  <a:schemeClr val="tx1"/>
                </a:solidFill>
              </a:rPr>
              <a:t>A </a:t>
            </a:r>
            <a:r>
              <a:rPr lang="en-US" sz="1800" dirty="0" smtClean="0">
                <a:solidFill>
                  <a:schemeClr val="tx1"/>
                </a:solidFill>
              </a:rPr>
              <a:t>point-like </a:t>
            </a:r>
          </a:p>
          <a:p>
            <a:r>
              <a:rPr lang="en-US" sz="1800" dirty="0" smtClean="0">
                <a:solidFill>
                  <a:schemeClr val="tx1"/>
                </a:solidFill>
              </a:rPr>
              <a:t>particle</a:t>
            </a:r>
            <a:endParaRPr lang="en-US" sz="1800" dirty="0">
              <a:solidFill>
                <a:schemeClr val="tx1"/>
              </a:solidFill>
            </a:endParaRPr>
          </a:p>
        </p:txBody>
      </p:sp>
    </p:spTree>
    <p:extLst>
      <p:ext uri="{BB962C8B-B14F-4D97-AF65-F5344CB8AC3E}">
        <p14:creationId xmlns:p14="http://schemas.microsoft.com/office/powerpoint/2010/main" val="2909710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it-IT" smtClean="0"/>
              <a:t>Christine Aidala, CENPA Seminar, 2/1/18</a:t>
            </a:r>
            <a:endParaRPr lang="en-US"/>
          </a:p>
        </p:txBody>
      </p:sp>
      <p:sp>
        <p:nvSpPr>
          <p:cNvPr id="1169410" name="Rectangle 2"/>
          <p:cNvSpPr>
            <a:spLocks noGrp="1" noChangeArrowheads="1"/>
          </p:cNvSpPr>
          <p:nvPr>
            <p:ph type="title"/>
          </p:nvPr>
        </p:nvSpPr>
        <p:spPr>
          <a:xfrm>
            <a:off x="228600" y="228600"/>
            <a:ext cx="8686800" cy="762000"/>
          </a:xfrm>
        </p:spPr>
        <p:txBody>
          <a:bodyPr>
            <a:noAutofit/>
          </a:bodyPr>
          <a:lstStyle/>
          <a:p>
            <a:r>
              <a:rPr lang="en-US" sz="4000" dirty="0"/>
              <a:t>What have we learned in terms of this picture by now?</a:t>
            </a:r>
            <a:endParaRPr lang="en-US" sz="3800" dirty="0"/>
          </a:p>
        </p:txBody>
      </p:sp>
      <p:sp>
        <p:nvSpPr>
          <p:cNvPr id="1169411" name="Rectangle 3"/>
          <p:cNvSpPr>
            <a:spLocks noGrp="1" noChangeArrowheads="1"/>
          </p:cNvSpPr>
          <p:nvPr>
            <p:ph type="body" sz="half" idx="1"/>
          </p:nvPr>
        </p:nvSpPr>
        <p:spPr>
          <a:xfrm>
            <a:off x="228600" y="1447800"/>
            <a:ext cx="4267200" cy="4495800"/>
          </a:xfrm>
        </p:spPr>
        <p:txBody>
          <a:bodyPr>
            <a:normAutofit/>
          </a:bodyPr>
          <a:lstStyle/>
          <a:p>
            <a:r>
              <a:rPr lang="en-US" sz="2800" dirty="0" smtClean="0"/>
              <a:t>Up and down quark “valence” distributions peaked ~1/3</a:t>
            </a:r>
          </a:p>
          <a:p>
            <a:r>
              <a:rPr lang="en-US" sz="2800" dirty="0" smtClean="0"/>
              <a:t>Lots of sea quark-antiquark pairs and even more gluons!</a:t>
            </a:r>
          </a:p>
        </p:txBody>
      </p:sp>
      <p:sp>
        <p:nvSpPr>
          <p:cNvPr id="1169413" name="Text Box 5"/>
          <p:cNvSpPr txBox="1">
            <a:spLocks noChangeArrowheads="1"/>
          </p:cNvSpPr>
          <p:nvPr/>
        </p:nvSpPr>
        <p:spPr bwMode="auto">
          <a:xfrm>
            <a:off x="6756463" y="5410200"/>
            <a:ext cx="1930337" cy="323165"/>
          </a:xfrm>
          <a:prstGeom prst="rect">
            <a:avLst/>
          </a:prstGeom>
          <a:noFill/>
          <a:ln w="9525">
            <a:noFill/>
            <a:miter lim="800000"/>
            <a:headEnd/>
            <a:tailEnd/>
          </a:ln>
          <a:effectLst/>
        </p:spPr>
        <p:txBody>
          <a:bodyPr wrap="none">
            <a:spAutoFit/>
          </a:bodyPr>
          <a:lstStyle/>
          <a:p>
            <a:r>
              <a:rPr lang="en-US" sz="1500">
                <a:solidFill>
                  <a:srgbClr val="FFFFCC"/>
                </a:solidFill>
              </a:rPr>
              <a:t>PRD67, 012007 (2003)</a:t>
            </a:r>
          </a:p>
        </p:txBody>
      </p:sp>
      <p:pic>
        <p:nvPicPr>
          <p:cNvPr id="1169412" name="Picture 4"/>
          <p:cNvPicPr>
            <a:picLocks noChangeAspect="1" noChangeArrowheads="1"/>
          </p:cNvPicPr>
          <p:nvPr/>
        </p:nvPicPr>
        <p:blipFill>
          <a:blip r:embed="rId3" cstate="print"/>
          <a:srcRect/>
          <a:stretch>
            <a:fillRect/>
          </a:stretch>
        </p:blipFill>
        <p:spPr bwMode="auto">
          <a:xfrm>
            <a:off x="4859338" y="1304544"/>
            <a:ext cx="3903662" cy="4419600"/>
          </a:xfrm>
          <a:prstGeom prst="rect">
            <a:avLst/>
          </a:prstGeom>
          <a:noFill/>
          <a:ln w="9525">
            <a:noFill/>
            <a:miter lim="800000"/>
            <a:headEnd/>
            <a:tailEnd/>
          </a:ln>
          <a:effectLst/>
        </p:spPr>
      </p:pic>
      <p:sp>
        <p:nvSpPr>
          <p:cNvPr id="16" name="TextBox 15"/>
          <p:cNvSpPr txBox="1"/>
          <p:nvPr/>
        </p:nvSpPr>
        <p:spPr>
          <a:xfrm>
            <a:off x="6822072" y="5388561"/>
            <a:ext cx="1712328"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momentum fraction</a:t>
            </a:r>
            <a:endParaRPr lang="en-US" sz="1400" b="1" dirty="0">
              <a:latin typeface="Times New Roman" pitchFamily="18" charset="0"/>
              <a:cs typeface="Times New Roman" pitchFamily="18" charset="0"/>
            </a:endParaRPr>
          </a:p>
        </p:txBody>
      </p:sp>
      <p:sp>
        <p:nvSpPr>
          <p:cNvPr id="17" name="TextBox 16"/>
          <p:cNvSpPr txBox="1"/>
          <p:nvPr/>
        </p:nvSpPr>
        <p:spPr>
          <a:xfrm rot="16200000">
            <a:off x="4122430" y="2811773"/>
            <a:ext cx="1816523"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distribution function</a:t>
            </a:r>
            <a:endParaRPr lang="en-US" sz="1400" b="1" dirty="0">
              <a:latin typeface="Times New Roman" pitchFamily="18" charset="0"/>
              <a:cs typeface="Times New Roman" pitchFamily="18" charset="0"/>
            </a:endParaRPr>
          </a:p>
        </p:txBody>
      </p:sp>
      <p:sp>
        <p:nvSpPr>
          <p:cNvPr id="13" name="Slide Number Placeholder 2"/>
          <p:cNvSpPr>
            <a:spLocks noGrp="1"/>
          </p:cNvSpPr>
          <p:nvPr>
            <p:ph type="sldNum" sz="quarter" idx="12"/>
          </p:nvPr>
        </p:nvSpPr>
        <p:spPr>
          <a:xfrm>
            <a:off x="6553200" y="6356350"/>
            <a:ext cx="2133600" cy="365125"/>
          </a:xfrm>
        </p:spPr>
        <p:txBody>
          <a:bodyPr/>
          <a:lstStyle/>
          <a:p>
            <a:r>
              <a:rPr lang="en-US" dirty="0"/>
              <a:t>6</a:t>
            </a:r>
          </a:p>
        </p:txBody>
      </p:sp>
      <p:pic>
        <p:nvPicPr>
          <p:cNvPr id="10" name="Picture 11" descr="threeGenerations"/>
          <p:cNvPicPr>
            <a:picLocks noChangeAspect="1" noChangeArrowheads="1"/>
          </p:cNvPicPr>
          <p:nvPr/>
        </p:nvPicPr>
        <p:blipFill>
          <a:blip r:embed="rId4">
            <a:extLst>
              <a:ext uri="{28A0092B-C50C-407E-A947-70E740481C1C}">
                <a14:useLocalDpi xmlns:a14="http://schemas.microsoft.com/office/drawing/2010/main" val="0"/>
              </a:ext>
            </a:extLst>
          </a:blip>
          <a:srcRect b="53999"/>
          <a:stretch>
            <a:fillRect/>
          </a:stretch>
        </p:blipFill>
        <p:spPr bwMode="auto">
          <a:xfrm>
            <a:off x="457200" y="4585637"/>
            <a:ext cx="3049520" cy="176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46632" y="4876800"/>
            <a:ext cx="762000" cy="1479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967982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63563</TotalTime>
  <Words>4281</Words>
  <Application>Microsoft Office PowerPoint</Application>
  <PresentationFormat>On-screen Show (4:3)</PresentationFormat>
  <Paragraphs>807</Paragraphs>
  <Slides>74</Slides>
  <Notes>34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88" baseType="lpstr">
      <vt:lpstr>ＭＳ Ｐゴシック</vt:lpstr>
      <vt:lpstr>宋体</vt:lpstr>
      <vt:lpstr>Arial</vt:lpstr>
      <vt:lpstr>Arial Rounded MT Bold</vt:lpstr>
      <vt:lpstr>Calibri</vt:lpstr>
      <vt:lpstr>Comic Sans MS</vt:lpstr>
      <vt:lpstr>Helvetica</vt:lpstr>
      <vt:lpstr>Symbol</vt:lpstr>
      <vt:lpstr>Times</vt:lpstr>
      <vt:lpstr>Times New Roman</vt:lpstr>
      <vt:lpstr>Wingdings</vt:lpstr>
      <vt:lpstr>Office Theme</vt:lpstr>
      <vt:lpstr>Document</vt:lpstr>
      <vt:lpstr>Equation</vt:lpstr>
      <vt:lpstr>Spin-Momentum Correlations, Aharonov-Bohm, and  Color Entanglement in Quantum Chromodynamics</vt:lpstr>
      <vt:lpstr>Theory of strong nuclear interaction:  Quantum Chromodynamics</vt:lpstr>
      <vt:lpstr>How do we understand the visible matter in our universe in terms of the quark and gluon degrees of freedom of quantum chromodynamics?    How can studying QCD systems teach us more about fundamental aspects of QCD as a theory? </vt:lpstr>
      <vt:lpstr>The proton as a “laboratory” for studying QCD</vt:lpstr>
      <vt:lpstr>Quark distribution functions inside the proton:  The language we’ve developed (so far!)</vt:lpstr>
      <vt:lpstr>Quark distribution functions inside the proton:  The language we’ve developed (so far!)</vt:lpstr>
      <vt:lpstr>Quark distribution functions inside the proton:  The language we’ve developed (so far!)</vt:lpstr>
      <vt:lpstr>Quark distribution functions inside the proton:  The language we’ve developed (so far!)</vt:lpstr>
      <vt:lpstr>What have we learned in terms of this picture by now?</vt:lpstr>
      <vt:lpstr>What have we learned in terms of this picture by now?</vt:lpstr>
      <vt:lpstr>Perturbative QCD</vt:lpstr>
      <vt:lpstr>Perturbative QCD</vt:lpstr>
      <vt:lpstr>Factorization and universality in perturbative QCD</vt:lpstr>
      <vt:lpstr>Factorization and universality in perturbative QCD</vt:lpstr>
      <vt:lpstr>Mapping out the quark-gluon structure  of the proton</vt:lpstr>
      <vt:lpstr>Mapping out the quark-gluon structure  of the proton</vt:lpstr>
      <vt:lpstr>Mapping out the quark-gluon structure  of the proton</vt:lpstr>
      <vt:lpstr>Mapping out the quark-gluon structure  of the proton</vt:lpstr>
      <vt:lpstr>Mapping out the quark-gluon structure  of the proton</vt:lpstr>
      <vt:lpstr>Spin-momentum correlations: 1976 discovery in p+p collisions</vt:lpstr>
      <vt:lpstr>Transverse-momentum-dependent distributions and single-spin asymmetries</vt:lpstr>
      <vt:lpstr>Transverse-momentum-dependent distributions and single-spin asymmetries</vt:lpstr>
      <vt:lpstr>Transverse-momentum-dependent distributions and single-spin asymmetries</vt:lpstr>
      <vt:lpstr>Spin-spin and spin-momentum correlations in QCD bound states</vt:lpstr>
      <vt:lpstr>Spin-spin and spin-momentum correlations in QCD bound states</vt:lpstr>
      <vt:lpstr>Spin-spin and spin-momentum correlations in QCD bound states</vt:lpstr>
      <vt:lpstr>Spin-spin and spin-momentum correlations in QCD bound states</vt:lpstr>
      <vt:lpstr>PowerPoint Presentation</vt:lpstr>
      <vt:lpstr>PowerPoint Presentation</vt:lpstr>
      <vt:lpstr>But what about proton-proton collisions?</vt:lpstr>
      <vt:lpstr>But what about proton-proton collisions?</vt:lpstr>
      <vt:lpstr>Single-spin asymmetries in transversely polarized proton-proton collisions</vt:lpstr>
      <vt:lpstr>proton-proton  pion + X:  Challenging to interpret</vt:lpstr>
      <vt:lpstr>Different symmetry properties for different spin-momentum correlations</vt:lpstr>
      <vt:lpstr>Different symmetry properties for different spin-momentum correlations</vt:lpstr>
      <vt:lpstr>Different symmetry properties for different spin-momentum correlations</vt:lpstr>
      <vt:lpstr>Modified universality of PT-odd correlations:  Color in action! </vt:lpstr>
      <vt:lpstr>Modified universality:  Initial experimental hints</vt:lpstr>
      <vt:lpstr>Modified universality requires full QCD: Gauge-invariant quantum field theory</vt:lpstr>
      <vt:lpstr>Physical consequences of a  gauge-invariant quantum theory:  Aharonov-Bohm (1959)</vt:lpstr>
      <vt:lpstr>Physical consequences of a  gauge-invariant quantum theory:  Aharonov-Bohm (1959)</vt:lpstr>
      <vt:lpstr>Physical consequences of a  gauge-invariant quantum theory:  Aharonov-Bohm effect in QCD!!</vt:lpstr>
      <vt:lpstr>Physical consequences of a  gauge-invariant quantum theory:  Aharonov-Bohm effect in QCD!!</vt:lpstr>
      <vt:lpstr>QCD Aharonov-Bohm effect:  Color entanglement</vt:lpstr>
      <vt:lpstr>QCD Aharonov-Bohm effect:  Color entanglement</vt:lpstr>
      <vt:lpstr>Searching for evidence of color entanglement at RHIC</vt:lpstr>
      <vt:lpstr>Out-of-plane momentum component distributions</vt:lpstr>
      <vt:lpstr>Look at evolution of nonperturbative transverse momentum widths with hard scale (Q2)</vt:lpstr>
      <vt:lpstr>Look at evolution of nonperturbative transverse momentum widths with hard scale (Q2)</vt:lpstr>
      <vt:lpstr>Nonperturbative momentum widths may decrease in processes where entanglement predicted??</vt:lpstr>
      <vt:lpstr>A cyclical process</vt:lpstr>
      <vt:lpstr>Summary</vt:lpstr>
      <vt:lpstr>Summary</vt:lpstr>
      <vt:lpstr>Summary</vt:lpstr>
      <vt:lpstr>Afterword:  QCD “versus” proton structure? A personal perspective</vt:lpstr>
      <vt:lpstr>PowerPoint Presentation</vt:lpstr>
      <vt:lpstr>Extra</vt:lpstr>
      <vt:lpstr>Advancing into the era of quantitative QCD: Theory has been forging ahead</vt:lpstr>
      <vt:lpstr>Effective field theories</vt:lpstr>
      <vt:lpstr>Parton distribution functions in perturbative QCD calculations of observables</vt:lpstr>
      <vt:lpstr>Spin-spin and spin-momentum correlations in QCD bound states</vt:lpstr>
      <vt:lpstr>Forward transverse single-spin asymmetries for neutral pions</vt:lpstr>
      <vt:lpstr>PowerPoint Presentation</vt:lpstr>
      <vt:lpstr>Partonic process contributions for direct photon production</vt:lpstr>
      <vt:lpstr>Two-particle correlation distributions show expected jet-like structure</vt:lpstr>
      <vt:lpstr>PYTHIA pout distributions</vt:lpstr>
      <vt:lpstr>PowerPoint Presentation</vt:lpstr>
      <vt:lpstr>PYTHIA Drell-Yan</vt:lpstr>
      <vt:lpstr>Nonperturbative momentum measurements in Drell-Yan and Z production</vt:lpstr>
      <vt:lpstr>Other measurements showing decreasing nonperturbative momentum widths</vt:lpstr>
      <vt:lpstr>Nuclear effects?</vt:lpstr>
      <vt:lpstr>Links to “color coherence” at Tevatron and LHC? </vt:lpstr>
      <vt:lpstr>Magnetic and electric A-B effects; Type-I and Type-II A-B effects</vt:lpstr>
      <vt:lpstr>Opportunities to see color-induced phases in QCD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Spin-Momentum Correlations, Aharonov-Bohm, and Color Entanglement in QCD</dc:title>
  <dc:creator>Christine Aidala</dc:creator>
  <cp:lastModifiedBy>Aidala, Christine</cp:lastModifiedBy>
  <cp:revision>2189</cp:revision>
  <dcterms:created xsi:type="dcterms:W3CDTF">2006-08-16T00:00:00Z</dcterms:created>
  <dcterms:modified xsi:type="dcterms:W3CDTF">2018-02-01T16:14:54Z</dcterms:modified>
</cp:coreProperties>
</file>